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0" r:id="rId6"/>
    <p:sldId id="263" r:id="rId7"/>
    <p:sldId id="261" r:id="rId8"/>
    <p:sldId id="264" r:id="rId9"/>
    <p:sldId id="267" r:id="rId10"/>
    <p:sldId id="268" r:id="rId11"/>
    <p:sldId id="269" r:id="rId12"/>
    <p:sldId id="270" r:id="rId13"/>
    <p:sldId id="271" r:id="rId14"/>
    <p:sldId id="272" r:id="rId15"/>
    <p:sldId id="273" r:id="rId16"/>
    <p:sldId id="274"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5092AB1-B5A4-4F47-90F8-7766066D4788}" type="datetimeFigureOut">
              <a:rPr lang="ru-RU" smtClean="0"/>
              <a:pPr/>
              <a:t>17.09.2020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5DEC6B-B0F6-4952-B6E7-9830D0EC307C}" type="slidenum">
              <a:rPr lang="ru-RU" smtClean="0"/>
              <a:pPr/>
              <a:t>‹#›</a:t>
            </a:fld>
            <a:endParaRPr lang="ru-RU"/>
          </a:p>
        </p:txBody>
      </p:sp>
    </p:spTree>
    <p:extLst>
      <p:ext uri="{BB962C8B-B14F-4D97-AF65-F5344CB8AC3E}">
        <p14:creationId xmlns:p14="http://schemas.microsoft.com/office/powerpoint/2010/main" val="1527587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5092AB1-B5A4-4F47-90F8-7766066D4788}" type="datetimeFigureOut">
              <a:rPr lang="ru-RU" smtClean="0"/>
              <a:pPr/>
              <a:t>17.09.2020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5DEC6B-B0F6-4952-B6E7-9830D0EC307C}" type="slidenum">
              <a:rPr lang="ru-RU" smtClean="0"/>
              <a:pPr/>
              <a:t>‹#›</a:t>
            </a:fld>
            <a:endParaRPr lang="ru-RU"/>
          </a:p>
        </p:txBody>
      </p:sp>
    </p:spTree>
    <p:extLst>
      <p:ext uri="{BB962C8B-B14F-4D97-AF65-F5344CB8AC3E}">
        <p14:creationId xmlns:p14="http://schemas.microsoft.com/office/powerpoint/2010/main" val="3044149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5092AB1-B5A4-4F47-90F8-7766066D4788}" type="datetimeFigureOut">
              <a:rPr lang="ru-RU" smtClean="0"/>
              <a:pPr/>
              <a:t>17.09.2020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5DEC6B-B0F6-4952-B6E7-9830D0EC307C}" type="slidenum">
              <a:rPr lang="ru-RU" smtClean="0"/>
              <a:pPr/>
              <a:t>‹#›</a:t>
            </a:fld>
            <a:endParaRPr lang="ru-RU"/>
          </a:p>
        </p:txBody>
      </p:sp>
    </p:spTree>
    <p:extLst>
      <p:ext uri="{BB962C8B-B14F-4D97-AF65-F5344CB8AC3E}">
        <p14:creationId xmlns:p14="http://schemas.microsoft.com/office/powerpoint/2010/main" val="3673115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5092AB1-B5A4-4F47-90F8-7766066D4788}" type="datetimeFigureOut">
              <a:rPr lang="ru-RU" smtClean="0"/>
              <a:pPr/>
              <a:t>17.09.2020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5DEC6B-B0F6-4952-B6E7-9830D0EC307C}" type="slidenum">
              <a:rPr lang="ru-RU" smtClean="0"/>
              <a:pPr/>
              <a:t>‹#›</a:t>
            </a:fld>
            <a:endParaRPr lang="ru-RU"/>
          </a:p>
        </p:txBody>
      </p:sp>
    </p:spTree>
    <p:extLst>
      <p:ext uri="{BB962C8B-B14F-4D97-AF65-F5344CB8AC3E}">
        <p14:creationId xmlns:p14="http://schemas.microsoft.com/office/powerpoint/2010/main" val="62270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5092AB1-B5A4-4F47-90F8-7766066D4788}" type="datetimeFigureOut">
              <a:rPr lang="ru-RU" smtClean="0"/>
              <a:pPr/>
              <a:t>17.09.2020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5DEC6B-B0F6-4952-B6E7-9830D0EC307C}" type="slidenum">
              <a:rPr lang="ru-RU" smtClean="0"/>
              <a:pPr/>
              <a:t>‹#›</a:t>
            </a:fld>
            <a:endParaRPr lang="ru-RU"/>
          </a:p>
        </p:txBody>
      </p:sp>
    </p:spTree>
    <p:extLst>
      <p:ext uri="{BB962C8B-B14F-4D97-AF65-F5344CB8AC3E}">
        <p14:creationId xmlns:p14="http://schemas.microsoft.com/office/powerpoint/2010/main" val="802255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5092AB1-B5A4-4F47-90F8-7766066D4788}" type="datetimeFigureOut">
              <a:rPr lang="ru-RU" smtClean="0"/>
              <a:pPr/>
              <a:t>17.09.2020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5DEC6B-B0F6-4952-B6E7-9830D0EC307C}" type="slidenum">
              <a:rPr lang="ru-RU" smtClean="0"/>
              <a:pPr/>
              <a:t>‹#›</a:t>
            </a:fld>
            <a:endParaRPr lang="ru-RU"/>
          </a:p>
        </p:txBody>
      </p:sp>
    </p:spTree>
    <p:extLst>
      <p:ext uri="{BB962C8B-B14F-4D97-AF65-F5344CB8AC3E}">
        <p14:creationId xmlns:p14="http://schemas.microsoft.com/office/powerpoint/2010/main" val="456490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5092AB1-B5A4-4F47-90F8-7766066D4788}" type="datetimeFigureOut">
              <a:rPr lang="ru-RU" smtClean="0"/>
              <a:pPr/>
              <a:t>17.09.2020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55DEC6B-B0F6-4952-B6E7-9830D0EC307C}" type="slidenum">
              <a:rPr lang="ru-RU" smtClean="0"/>
              <a:pPr/>
              <a:t>‹#›</a:t>
            </a:fld>
            <a:endParaRPr lang="ru-RU"/>
          </a:p>
        </p:txBody>
      </p:sp>
    </p:spTree>
    <p:extLst>
      <p:ext uri="{BB962C8B-B14F-4D97-AF65-F5344CB8AC3E}">
        <p14:creationId xmlns:p14="http://schemas.microsoft.com/office/powerpoint/2010/main" val="1330908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5092AB1-B5A4-4F47-90F8-7766066D4788}" type="datetimeFigureOut">
              <a:rPr lang="ru-RU" smtClean="0"/>
              <a:pPr/>
              <a:t>17.09.2020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55DEC6B-B0F6-4952-B6E7-9830D0EC307C}" type="slidenum">
              <a:rPr lang="ru-RU" smtClean="0"/>
              <a:pPr/>
              <a:t>‹#›</a:t>
            </a:fld>
            <a:endParaRPr lang="ru-RU"/>
          </a:p>
        </p:txBody>
      </p:sp>
    </p:spTree>
    <p:extLst>
      <p:ext uri="{BB962C8B-B14F-4D97-AF65-F5344CB8AC3E}">
        <p14:creationId xmlns:p14="http://schemas.microsoft.com/office/powerpoint/2010/main" val="2276263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5092AB1-B5A4-4F47-90F8-7766066D4788}" type="datetimeFigureOut">
              <a:rPr lang="ru-RU" smtClean="0"/>
              <a:pPr/>
              <a:t>17.09.2020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55DEC6B-B0F6-4952-B6E7-9830D0EC307C}" type="slidenum">
              <a:rPr lang="ru-RU" smtClean="0"/>
              <a:pPr/>
              <a:t>‹#›</a:t>
            </a:fld>
            <a:endParaRPr lang="ru-RU"/>
          </a:p>
        </p:txBody>
      </p:sp>
    </p:spTree>
    <p:extLst>
      <p:ext uri="{BB962C8B-B14F-4D97-AF65-F5344CB8AC3E}">
        <p14:creationId xmlns:p14="http://schemas.microsoft.com/office/powerpoint/2010/main" val="3159760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5092AB1-B5A4-4F47-90F8-7766066D4788}" type="datetimeFigureOut">
              <a:rPr lang="ru-RU" smtClean="0"/>
              <a:pPr/>
              <a:t>17.09.2020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5DEC6B-B0F6-4952-B6E7-9830D0EC307C}" type="slidenum">
              <a:rPr lang="ru-RU" smtClean="0"/>
              <a:pPr/>
              <a:t>‹#›</a:t>
            </a:fld>
            <a:endParaRPr lang="ru-RU"/>
          </a:p>
        </p:txBody>
      </p:sp>
    </p:spTree>
    <p:extLst>
      <p:ext uri="{BB962C8B-B14F-4D97-AF65-F5344CB8AC3E}">
        <p14:creationId xmlns:p14="http://schemas.microsoft.com/office/powerpoint/2010/main" val="227943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5092AB1-B5A4-4F47-90F8-7766066D4788}" type="datetimeFigureOut">
              <a:rPr lang="ru-RU" smtClean="0"/>
              <a:pPr/>
              <a:t>17.09.2020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5DEC6B-B0F6-4952-B6E7-9830D0EC307C}" type="slidenum">
              <a:rPr lang="ru-RU" smtClean="0"/>
              <a:pPr/>
              <a:t>‹#›</a:t>
            </a:fld>
            <a:endParaRPr lang="ru-RU"/>
          </a:p>
        </p:txBody>
      </p:sp>
    </p:spTree>
    <p:extLst>
      <p:ext uri="{BB962C8B-B14F-4D97-AF65-F5344CB8AC3E}">
        <p14:creationId xmlns:p14="http://schemas.microsoft.com/office/powerpoint/2010/main" val="1626793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092AB1-B5A4-4F47-90F8-7766066D4788}" type="datetimeFigureOut">
              <a:rPr lang="ru-RU" smtClean="0"/>
              <a:pPr/>
              <a:t>17.09.2020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5DEC6B-B0F6-4952-B6E7-9830D0EC307C}" type="slidenum">
              <a:rPr lang="ru-RU" smtClean="0"/>
              <a:pPr/>
              <a:t>‹#›</a:t>
            </a:fld>
            <a:endParaRPr lang="ru-RU"/>
          </a:p>
        </p:txBody>
      </p:sp>
    </p:spTree>
    <p:extLst>
      <p:ext uri="{BB962C8B-B14F-4D97-AF65-F5344CB8AC3E}">
        <p14:creationId xmlns:p14="http://schemas.microsoft.com/office/powerpoint/2010/main" val="265255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3832" y="2183642"/>
            <a:ext cx="7683119" cy="4302546"/>
          </a:xfrm>
          <a:prstGeom prst="rect">
            <a:avLst/>
          </a:prstGeom>
        </p:spPr>
      </p:pic>
      <p:sp>
        <p:nvSpPr>
          <p:cNvPr id="2" name="Заголовок 1"/>
          <p:cNvSpPr>
            <a:spLocks noGrp="1"/>
          </p:cNvSpPr>
          <p:nvPr>
            <p:ph type="ctrTitle"/>
          </p:nvPr>
        </p:nvSpPr>
        <p:spPr>
          <a:xfrm>
            <a:off x="1746914" y="794816"/>
            <a:ext cx="8470710" cy="1525303"/>
          </a:xfrm>
        </p:spPr>
        <p:txBody>
          <a:bodyPr>
            <a:normAutofit/>
          </a:bodyPr>
          <a:lstStyle/>
          <a:p>
            <a:r>
              <a:rPr lang="ru-RU" sz="4800" dirty="0" smtClean="0">
                <a:latin typeface="Batang" panose="02030600000101010101" pitchFamily="18" charset="-127"/>
                <a:ea typeface="Batang" panose="02030600000101010101" pitchFamily="18" charset="-127"/>
              </a:rPr>
              <a:t>«Мой малыш идёт в детский сад»</a:t>
            </a:r>
            <a:endParaRPr lang="ru-RU" sz="4800" dirty="0">
              <a:latin typeface="Batang" panose="02030600000101010101" pitchFamily="18" charset="-127"/>
              <a:ea typeface="Batang" panose="02030600000101010101" pitchFamily="18" charset="-127"/>
            </a:endParaRPr>
          </a:p>
        </p:txBody>
      </p:sp>
      <p:sp>
        <p:nvSpPr>
          <p:cNvPr id="3" name="Подзаголовок 2"/>
          <p:cNvSpPr>
            <a:spLocks noGrp="1"/>
          </p:cNvSpPr>
          <p:nvPr>
            <p:ph type="subTitle" idx="1"/>
          </p:nvPr>
        </p:nvSpPr>
        <p:spPr>
          <a:xfrm>
            <a:off x="9009553" y="5411338"/>
            <a:ext cx="3070745" cy="1201002"/>
          </a:xfrm>
        </p:spPr>
        <p:txBody>
          <a:bodyPr>
            <a:noAutofit/>
          </a:bodyPr>
          <a:lstStyle/>
          <a:p>
            <a:r>
              <a:rPr lang="ru-RU" sz="1400" dirty="0" smtClean="0">
                <a:latin typeface="Batang" panose="02030600000101010101" pitchFamily="18" charset="-127"/>
                <a:ea typeface="Batang" panose="02030600000101010101" pitchFamily="18" charset="-127"/>
              </a:rPr>
              <a:t>Подготовила:</a:t>
            </a:r>
          </a:p>
          <a:p>
            <a:r>
              <a:rPr lang="ru-RU" sz="1400" dirty="0" smtClean="0">
                <a:latin typeface="Batang" panose="02030600000101010101" pitchFamily="18" charset="-127"/>
                <a:ea typeface="Batang" panose="02030600000101010101" pitchFamily="18" charset="-127"/>
              </a:rPr>
              <a:t> педагог-психолог </a:t>
            </a:r>
          </a:p>
          <a:p>
            <a:r>
              <a:rPr lang="ru-RU" sz="1400" dirty="0" smtClean="0">
                <a:latin typeface="Batang" panose="02030600000101010101" pitchFamily="18" charset="-127"/>
                <a:ea typeface="Batang" panose="02030600000101010101" pitchFamily="18" charset="-127"/>
              </a:rPr>
              <a:t>Магистр по направлению подготовки «Психология»</a:t>
            </a:r>
          </a:p>
          <a:p>
            <a:r>
              <a:rPr lang="ru-RU" sz="1400" dirty="0" smtClean="0">
                <a:latin typeface="Batang" panose="02030600000101010101" pitchFamily="18" charset="-127"/>
                <a:ea typeface="Batang" panose="02030600000101010101" pitchFamily="18" charset="-127"/>
              </a:rPr>
              <a:t>Фадеева Александра Андреевна</a:t>
            </a:r>
            <a:endParaRPr lang="ru-RU" sz="1400"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1839724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88440"/>
            <a:ext cx="12192000" cy="4369560"/>
          </a:xfrm>
          <a:prstGeom prst="rect">
            <a:avLst/>
          </a:prstGeom>
        </p:spPr>
      </p:pic>
      <p:sp>
        <p:nvSpPr>
          <p:cNvPr id="2" name="Заголовок 1"/>
          <p:cNvSpPr>
            <a:spLocks noGrp="1"/>
          </p:cNvSpPr>
          <p:nvPr>
            <p:ph type="title"/>
          </p:nvPr>
        </p:nvSpPr>
        <p:spPr>
          <a:xfrm>
            <a:off x="1542196" y="365125"/>
            <a:ext cx="9811603" cy="562923"/>
          </a:xfrm>
        </p:spPr>
        <p:txBody>
          <a:bodyPr>
            <a:normAutofit fontScale="90000"/>
          </a:bodyPr>
          <a:lstStyle/>
          <a:p>
            <a:pPr algn="ctr"/>
            <a:r>
              <a:rPr lang="ru-RU" altLang="ru-RU" b="1" dirty="0">
                <a:latin typeface="Segoe Print" panose="02000600000000000000" pitchFamily="2" charset="0"/>
              </a:rPr>
              <a:t>Социальные контакты</a:t>
            </a:r>
            <a:endParaRPr lang="ru-RU" dirty="0"/>
          </a:p>
        </p:txBody>
      </p:sp>
      <p:sp>
        <p:nvSpPr>
          <p:cNvPr id="3" name="Объект 2"/>
          <p:cNvSpPr>
            <a:spLocks noGrp="1"/>
          </p:cNvSpPr>
          <p:nvPr>
            <p:ph idx="1"/>
          </p:nvPr>
        </p:nvSpPr>
        <p:spPr>
          <a:xfrm>
            <a:off x="777922" y="1253331"/>
            <a:ext cx="10575878" cy="2663576"/>
          </a:xfrm>
        </p:spPr>
        <p:txBody>
          <a:bodyPr/>
          <a:lstStyle/>
          <a:p>
            <a:pPr>
              <a:buNone/>
            </a:pPr>
            <a:r>
              <a:rPr lang="ru-RU" altLang="ru-RU" sz="2400" i="1" u="sng" dirty="0">
                <a:latin typeface="Times New Roman" panose="02020603050405020304" pitchFamily="18" charset="0"/>
                <a:cs typeface="Times New Roman" panose="02020603050405020304" pitchFamily="18" charset="0"/>
              </a:rPr>
              <a:t>Значимый взрослый  </a:t>
            </a:r>
            <a:r>
              <a:rPr lang="ru-RU" altLang="ru-RU" sz="2400" dirty="0">
                <a:latin typeface="Times New Roman" panose="02020603050405020304" pitchFamily="18" charset="0"/>
                <a:cs typeface="Times New Roman" panose="02020603050405020304" pitchFamily="18" charset="0"/>
              </a:rPr>
              <a:t>- </a:t>
            </a:r>
            <a:r>
              <a:rPr lang="ru-RU" altLang="ru-RU" sz="2400" dirty="0" smtClean="0">
                <a:latin typeface="Times New Roman" panose="02020603050405020304" pitchFamily="18" charset="0"/>
                <a:cs typeface="Times New Roman" panose="02020603050405020304" pitchFamily="18" charset="0"/>
              </a:rPr>
              <a:t>родители.</a:t>
            </a:r>
            <a:endParaRPr lang="ru-RU" altLang="ru-RU" sz="2400" dirty="0">
              <a:latin typeface="Times New Roman" panose="02020603050405020304" pitchFamily="18" charset="0"/>
              <a:cs typeface="Times New Roman" panose="02020603050405020304" pitchFamily="18" charset="0"/>
            </a:endParaRPr>
          </a:p>
          <a:p>
            <a:pPr>
              <a:buNone/>
            </a:pPr>
            <a:r>
              <a:rPr lang="ru-RU" altLang="ru-RU" sz="2400" dirty="0" smtClean="0">
                <a:latin typeface="Times New Roman" panose="02020603050405020304" pitchFamily="18" charset="0"/>
                <a:cs typeface="Times New Roman" panose="02020603050405020304" pitchFamily="18" charset="0"/>
              </a:rPr>
              <a:t>Ребенок </a:t>
            </a:r>
            <a:r>
              <a:rPr lang="ru-RU" altLang="ru-RU" sz="2400" dirty="0">
                <a:latin typeface="Times New Roman" panose="02020603050405020304" pitchFamily="18" charset="0"/>
                <a:cs typeface="Times New Roman" panose="02020603050405020304" pitchFamily="18" charset="0"/>
              </a:rPr>
              <a:t>учится подражая (независимо от того, плохая это информация или хорошая</a:t>
            </a:r>
            <a:r>
              <a:rPr lang="ru-RU" altLang="ru-RU" sz="2400" dirty="0" smtClean="0">
                <a:latin typeface="Times New Roman" panose="02020603050405020304" pitchFamily="18" charset="0"/>
                <a:cs typeface="Times New Roman" panose="02020603050405020304" pitchFamily="18" charset="0"/>
              </a:rPr>
              <a:t>);</a:t>
            </a:r>
            <a:endParaRPr lang="ru-RU" altLang="ru-RU" sz="2400" dirty="0">
              <a:latin typeface="Times New Roman" panose="02020603050405020304" pitchFamily="18" charset="0"/>
              <a:cs typeface="Times New Roman" panose="02020603050405020304" pitchFamily="18" charset="0"/>
            </a:endParaRPr>
          </a:p>
          <a:p>
            <a:pPr>
              <a:buNone/>
            </a:pPr>
            <a:r>
              <a:rPr lang="ru-RU" altLang="ru-RU" sz="2400" i="1" u="sng" dirty="0">
                <a:latin typeface="Times New Roman" panose="02020603050405020304" pitchFamily="18" charset="0"/>
                <a:cs typeface="Times New Roman" panose="02020603050405020304" pitchFamily="18" charset="0"/>
              </a:rPr>
              <a:t>Сверстники</a:t>
            </a:r>
            <a:r>
              <a:rPr lang="ru-RU" altLang="ru-RU" sz="2400" dirty="0">
                <a:latin typeface="Times New Roman" panose="02020603050405020304" pitchFamily="18" charset="0"/>
                <a:cs typeface="Times New Roman" panose="02020603050405020304" pitchFamily="18" charset="0"/>
              </a:rPr>
              <a:t>  чаще рассматриваются как предмет, дети играют </a:t>
            </a:r>
            <a:r>
              <a:rPr lang="ru-RU" altLang="ru-RU" sz="2400" b="1" dirty="0">
                <a:latin typeface="Times New Roman" panose="02020603050405020304" pitchFamily="18" charset="0"/>
                <a:cs typeface="Times New Roman" panose="02020603050405020304" pitchFamily="18" charset="0"/>
              </a:rPr>
              <a:t>«рядом, но не вместе».</a:t>
            </a:r>
          </a:p>
          <a:p>
            <a:endParaRPr lang="ru-RU" dirty="0"/>
          </a:p>
        </p:txBody>
      </p:sp>
    </p:spTree>
    <p:extLst>
      <p:ext uri="{BB962C8B-B14F-4D97-AF65-F5344CB8AC3E}">
        <p14:creationId xmlns:p14="http://schemas.microsoft.com/office/powerpoint/2010/main" val="40885502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56428"/>
            <a:ext cx="12192000" cy="4369560"/>
          </a:xfrm>
          <a:prstGeom prst="rect">
            <a:avLst/>
          </a:prstGeom>
        </p:spPr>
      </p:pic>
      <p:sp>
        <p:nvSpPr>
          <p:cNvPr id="2" name="Заголовок 1"/>
          <p:cNvSpPr>
            <a:spLocks noGrp="1"/>
          </p:cNvSpPr>
          <p:nvPr>
            <p:ph type="title"/>
          </p:nvPr>
        </p:nvSpPr>
        <p:spPr>
          <a:xfrm>
            <a:off x="1105468" y="365125"/>
            <a:ext cx="10248331" cy="549275"/>
          </a:xfrm>
        </p:spPr>
        <p:txBody>
          <a:bodyPr>
            <a:normAutofit fontScale="90000"/>
          </a:bodyPr>
          <a:lstStyle/>
          <a:p>
            <a:pPr algn="ctr"/>
            <a:r>
              <a:rPr lang="ru-RU" altLang="ru-RU" dirty="0" smtClean="0">
                <a:latin typeface="Segoe Print" panose="02000600000000000000" pitchFamily="2" charset="0"/>
              </a:rPr>
              <a:t>Саморегуляция</a:t>
            </a:r>
            <a:endParaRPr lang="ru-RU" dirty="0"/>
          </a:p>
        </p:txBody>
      </p:sp>
      <p:sp>
        <p:nvSpPr>
          <p:cNvPr id="3" name="Объект 2"/>
          <p:cNvSpPr>
            <a:spLocks noGrp="1"/>
          </p:cNvSpPr>
          <p:nvPr>
            <p:ph idx="1"/>
          </p:nvPr>
        </p:nvSpPr>
        <p:spPr>
          <a:xfrm>
            <a:off x="777922" y="914400"/>
            <a:ext cx="10575877" cy="2743200"/>
          </a:xfrm>
        </p:spPr>
        <p:txBody>
          <a:bodyPr>
            <a:normAutofit/>
          </a:bodyPr>
          <a:lstStyle/>
          <a:p>
            <a:pPr>
              <a:lnSpc>
                <a:spcPct val="150000"/>
              </a:lnSpc>
              <a:buNone/>
              <a:defRPr/>
            </a:pPr>
            <a:r>
              <a:rPr lang="ru-RU" sz="2400" dirty="0">
                <a:latin typeface="Times New Roman" panose="02020603050405020304" pitchFamily="18" charset="0"/>
                <a:cs typeface="Times New Roman" panose="02020603050405020304" pitchFamily="18" charset="0"/>
              </a:rPr>
              <a:t>Поведение еще носит импульсивный характер, преобладает зависимость </a:t>
            </a:r>
            <a:r>
              <a:rPr lang="ru-RU" sz="2400" dirty="0" smtClean="0">
                <a:latin typeface="Times New Roman" panose="02020603050405020304" pitchFamily="18" charset="0"/>
                <a:cs typeface="Times New Roman" panose="02020603050405020304" pitchFamily="18" charset="0"/>
              </a:rPr>
              <a:t>от</a:t>
            </a:r>
          </a:p>
          <a:p>
            <a:pPr>
              <a:lnSpc>
                <a:spcPct val="150000"/>
              </a:lnSpc>
              <a:buNone/>
              <a:defRPr/>
            </a:pPr>
            <a:r>
              <a:rPr lang="ru-RU" sz="2400" dirty="0" smtClean="0">
                <a:latin typeface="Times New Roman" panose="02020603050405020304" pitchFamily="18" charset="0"/>
                <a:cs typeface="Times New Roman" panose="02020603050405020304" pitchFamily="18" charset="0"/>
              </a:rPr>
              <a:t>чувств</a:t>
            </a:r>
            <a:r>
              <a:rPr lang="ru-RU" sz="2400" dirty="0">
                <a:latin typeface="Times New Roman" panose="02020603050405020304" pitchFamily="18" charset="0"/>
                <a:cs typeface="Times New Roman" panose="02020603050405020304" pitchFamily="18" charset="0"/>
              </a:rPr>
              <a:t>, желаний и ситуации.</a:t>
            </a:r>
          </a:p>
          <a:p>
            <a:pPr marL="0" indent="0">
              <a:buNone/>
              <a:defRPr/>
            </a:pPr>
            <a:endParaRPr lang="ru-RU" sz="2400" dirty="0">
              <a:latin typeface="Times New Roman" panose="02020603050405020304" pitchFamily="18" charset="0"/>
              <a:cs typeface="Times New Roman" panose="02020603050405020304" pitchFamily="18" charset="0"/>
            </a:endParaRPr>
          </a:p>
          <a:p>
            <a:pPr algn="ctr">
              <a:buNone/>
              <a:defRPr/>
            </a:pPr>
            <a:r>
              <a:rPr lang="ru-RU" sz="2400" b="1" dirty="0">
                <a:latin typeface="Times New Roman" panose="02020603050405020304" pitchFamily="18" charset="0"/>
                <a:cs typeface="Times New Roman" panose="02020603050405020304" pitchFamily="18" charset="0"/>
              </a:rPr>
              <a:t>Яркий пример – заражаются плохим настроением в группе</a:t>
            </a:r>
          </a:p>
          <a:p>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9866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2405" y="3662404"/>
            <a:ext cx="2429550" cy="3153980"/>
          </a:xfrm>
          <a:prstGeom prst="rect">
            <a:avLst/>
          </a:prstGeom>
        </p:spPr>
      </p:pic>
      <p:sp>
        <p:nvSpPr>
          <p:cNvPr id="2" name="Заголовок 1"/>
          <p:cNvSpPr>
            <a:spLocks noGrp="1"/>
          </p:cNvSpPr>
          <p:nvPr>
            <p:ph type="title"/>
          </p:nvPr>
        </p:nvSpPr>
        <p:spPr/>
        <p:txBody>
          <a:bodyPr/>
          <a:lstStyle/>
          <a:p>
            <a:r>
              <a:rPr lang="ru-RU" dirty="0"/>
              <a:t> </a:t>
            </a:r>
            <a:endParaRPr lang="ru-RU" b="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95785" y="1124919"/>
            <a:ext cx="11538045" cy="2554545"/>
          </a:xfrm>
          <a:prstGeom prst="rect">
            <a:avLst/>
          </a:prstGeom>
        </p:spPr>
        <p:txBody>
          <a:bodyPr wrap="square">
            <a:spAutoFit/>
          </a:bodyPr>
          <a:lstStyle/>
          <a:p>
            <a:pPr algn="ctr"/>
            <a:r>
              <a:rPr lang="ru-RU" sz="4000" b="1" u="sng" dirty="0">
                <a:latin typeface="Times New Roman" panose="02020603050405020304" pitchFamily="18" charset="0"/>
                <a:cs typeface="Times New Roman" panose="02020603050405020304" pitchFamily="18" charset="0"/>
              </a:rPr>
              <a:t>Адаптация </a:t>
            </a:r>
            <a:r>
              <a:rPr lang="ru-RU" sz="4000" b="1" u="sng" dirty="0" smtClean="0">
                <a:latin typeface="Times New Roman" panose="02020603050405020304" pitchFamily="18" charset="0"/>
                <a:cs typeface="Times New Roman" panose="02020603050405020304" pitchFamily="18" charset="0"/>
              </a:rPr>
              <a:t>– это:</a:t>
            </a:r>
            <a:endParaRPr lang="ru-RU" sz="4000" b="1" u="sng" dirty="0" smtClean="0">
              <a:latin typeface="Times New Roman" panose="02020603050405020304" pitchFamily="18" charset="0"/>
              <a:cs typeface="Times New Roman" panose="02020603050405020304" pitchFamily="18" charset="0"/>
            </a:endParaRPr>
          </a:p>
          <a:p>
            <a:pPr marL="742950" indent="-742950" algn="ctr">
              <a:buAutoNum type="arabicPeriod"/>
            </a:pPr>
            <a:r>
              <a:rPr lang="ru-RU" sz="4000" dirty="0" smtClean="0">
                <a:latin typeface="Times New Roman" panose="02020603050405020304" pitchFamily="18" charset="0"/>
                <a:cs typeface="Times New Roman" panose="02020603050405020304" pitchFamily="18" charset="0"/>
              </a:rPr>
              <a:t>Реакция </a:t>
            </a:r>
            <a:r>
              <a:rPr lang="ru-RU" sz="4000" dirty="0">
                <a:latin typeface="Times New Roman" panose="02020603050405020304" pitchFamily="18" charset="0"/>
                <a:cs typeface="Times New Roman" panose="02020603050405020304" pitchFamily="18" charset="0"/>
              </a:rPr>
              <a:t>организма и психики на меняющиеся условия </a:t>
            </a:r>
            <a:r>
              <a:rPr lang="ru-RU" sz="4000" dirty="0" smtClean="0">
                <a:latin typeface="Times New Roman" panose="02020603050405020304" pitchFamily="18" charset="0"/>
                <a:cs typeface="Times New Roman" panose="02020603050405020304" pitchFamily="18" charset="0"/>
              </a:rPr>
              <a:t>среды.</a:t>
            </a:r>
          </a:p>
          <a:p>
            <a:pPr algn="ctr"/>
            <a:r>
              <a:rPr lang="ru-RU" altLang="ru-RU" sz="4000" dirty="0" smtClean="0">
                <a:latin typeface="Times New Roman" panose="02020603050405020304" pitchFamily="18" charset="0"/>
                <a:cs typeface="Times New Roman" panose="02020603050405020304" pitchFamily="18" charset="0"/>
              </a:rPr>
              <a:t>2</a:t>
            </a:r>
            <a:r>
              <a:rPr lang="ru-RU" altLang="ru-RU" sz="4000" dirty="0" smtClean="0">
                <a:latin typeface="Times New Roman" panose="02020603050405020304" pitchFamily="18" charset="0"/>
                <a:cs typeface="Times New Roman" panose="02020603050405020304" pitchFamily="18" charset="0"/>
              </a:rPr>
              <a:t>. Приспособление  к новым </a:t>
            </a:r>
            <a:r>
              <a:rPr lang="ru-RU" altLang="ru-RU" sz="4000" dirty="0" smtClean="0">
                <a:latin typeface="Times New Roman" panose="02020603050405020304" pitchFamily="18" charset="0"/>
                <a:cs typeface="Times New Roman" panose="02020603050405020304" pitchFamily="18" charset="0"/>
              </a:rPr>
              <a:t> </a:t>
            </a:r>
            <a:r>
              <a:rPr lang="ru-RU" altLang="ru-RU" sz="4000" dirty="0" smtClean="0">
                <a:latin typeface="Times New Roman" panose="02020603050405020304" pitchFamily="18" charset="0"/>
                <a:cs typeface="Times New Roman" panose="02020603050405020304" pitchFamily="18" charset="0"/>
              </a:rPr>
              <a:t>условиям.</a:t>
            </a:r>
            <a:endParaRPr lang="ru-RU"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8825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latin typeface="Segoe Print" pitchFamily="2" charset="0"/>
              </a:rPr>
              <a:t>Естественная реакция на резкую смену привычных условий </a:t>
            </a:r>
            <a:r>
              <a:rPr lang="ru-RU" dirty="0" smtClean="0">
                <a:latin typeface="Segoe Print" pitchFamily="2" charset="0"/>
              </a:rPr>
              <a:t>– </a:t>
            </a:r>
            <a:r>
              <a:rPr lang="ru-RU" b="1" u="sng" dirty="0" smtClean="0">
                <a:latin typeface="Segoe Print" pitchFamily="2" charset="0"/>
              </a:rPr>
              <a:t>СТРЕСС, </a:t>
            </a:r>
            <a:r>
              <a:rPr lang="ru-RU" sz="2700" b="1" u="sng" dirty="0" smtClean="0">
                <a:latin typeface="Segoe Print" pitchFamily="2" charset="0"/>
              </a:rPr>
              <a:t>следствием, которого может быть</a:t>
            </a:r>
            <a:endParaRPr lang="ru-RU" sz="2700" u="sng" dirty="0"/>
          </a:p>
        </p:txBody>
      </p:sp>
      <p:sp>
        <p:nvSpPr>
          <p:cNvPr id="3" name="Объект 2"/>
          <p:cNvSpPr>
            <a:spLocks noGrp="1"/>
          </p:cNvSpPr>
          <p:nvPr>
            <p:ph idx="1"/>
          </p:nvPr>
        </p:nvSpPr>
        <p:spPr/>
        <p:txBody>
          <a:bodyPr/>
          <a:lstStyle/>
          <a:p>
            <a:pPr>
              <a:defRPr/>
            </a:pPr>
            <a:r>
              <a:rPr lang="ru-RU" dirty="0">
                <a:latin typeface="Times New Roman" panose="02020603050405020304" pitchFamily="18" charset="0"/>
                <a:cs typeface="Times New Roman" panose="02020603050405020304" pitchFamily="18" charset="0"/>
              </a:rPr>
              <a:t>Раздражительность</a:t>
            </a:r>
          </a:p>
          <a:p>
            <a:pPr>
              <a:defRPr/>
            </a:pPr>
            <a:r>
              <a:rPr lang="ru-RU" dirty="0">
                <a:latin typeface="Times New Roman" panose="02020603050405020304" pitchFamily="18" charset="0"/>
                <a:cs typeface="Times New Roman" panose="02020603050405020304" pitchFamily="18" charset="0"/>
              </a:rPr>
              <a:t>Плаксивость</a:t>
            </a:r>
          </a:p>
          <a:p>
            <a:pPr>
              <a:defRPr/>
            </a:pPr>
            <a:r>
              <a:rPr lang="ru-RU" dirty="0">
                <a:latin typeface="Times New Roman" panose="02020603050405020304" pitchFamily="18" charset="0"/>
                <a:cs typeface="Times New Roman" panose="02020603050405020304" pitchFamily="18" charset="0"/>
              </a:rPr>
              <a:t>Утомляемость</a:t>
            </a:r>
          </a:p>
          <a:p>
            <a:pPr>
              <a:defRPr/>
            </a:pPr>
            <a:r>
              <a:rPr lang="ru-RU" dirty="0">
                <a:latin typeface="Times New Roman" panose="02020603050405020304" pitchFamily="18" charset="0"/>
                <a:cs typeface="Times New Roman" panose="02020603050405020304" pitchFamily="18" charset="0"/>
              </a:rPr>
              <a:t>Беспокойство</a:t>
            </a:r>
          </a:p>
          <a:p>
            <a:pPr>
              <a:defRPr/>
            </a:pPr>
            <a:r>
              <a:rPr lang="ru-RU" dirty="0" err="1">
                <a:latin typeface="Times New Roman" panose="02020603050405020304" pitchFamily="18" charset="0"/>
                <a:cs typeface="Times New Roman" panose="02020603050405020304" pitchFamily="18" charset="0"/>
              </a:rPr>
              <a:t>Энурез</a:t>
            </a:r>
            <a:endParaRPr lang="ru-RU" dirty="0">
              <a:latin typeface="Times New Roman" panose="02020603050405020304" pitchFamily="18" charset="0"/>
              <a:cs typeface="Times New Roman" panose="02020603050405020304" pitchFamily="18" charset="0"/>
            </a:endParaRPr>
          </a:p>
          <a:p>
            <a:pPr>
              <a:defRPr/>
            </a:pPr>
            <a:r>
              <a:rPr lang="ru-RU" dirty="0">
                <a:latin typeface="Times New Roman" panose="02020603050405020304" pitchFamily="18" charset="0"/>
                <a:cs typeface="Times New Roman" panose="02020603050405020304" pitchFamily="18" charset="0"/>
              </a:rPr>
              <a:t>Упрямство</a:t>
            </a:r>
          </a:p>
          <a:p>
            <a:pPr>
              <a:defRPr/>
            </a:pPr>
            <a:r>
              <a:rPr lang="ru-RU" dirty="0">
                <a:latin typeface="Times New Roman" panose="02020603050405020304" pitchFamily="18" charset="0"/>
                <a:cs typeface="Times New Roman" panose="02020603050405020304" pitchFamily="18" charset="0"/>
              </a:rPr>
              <a:t>Заторможенность</a:t>
            </a:r>
          </a:p>
          <a:p>
            <a:pPr>
              <a:defRPr/>
            </a:pPr>
            <a:r>
              <a:rPr lang="ru-RU" dirty="0">
                <a:latin typeface="Times New Roman" panose="02020603050405020304" pitchFamily="18" charset="0"/>
                <a:cs typeface="Times New Roman" panose="02020603050405020304" pitchFamily="18" charset="0"/>
              </a:rPr>
              <a:t>Возбудимость</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6125" y="1825625"/>
            <a:ext cx="4287813" cy="4672179"/>
          </a:xfrm>
          <a:prstGeom prst="rect">
            <a:avLst/>
          </a:prstGeom>
        </p:spPr>
      </p:pic>
      <p:sp>
        <p:nvSpPr>
          <p:cNvPr id="6" name="Стрелка вниз 5"/>
          <p:cNvSpPr/>
          <p:nvPr/>
        </p:nvSpPr>
        <p:spPr>
          <a:xfrm rot="3781142">
            <a:off x="6129729" y="1928127"/>
            <a:ext cx="928048" cy="6446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423282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88440"/>
            <a:ext cx="12192000" cy="4369560"/>
          </a:xfrm>
          <a:prstGeom prst="rect">
            <a:avLst/>
          </a:prstGeom>
        </p:spPr>
      </p:pic>
      <p:sp>
        <p:nvSpPr>
          <p:cNvPr id="2" name="Заголовок 1"/>
          <p:cNvSpPr>
            <a:spLocks noGrp="1"/>
          </p:cNvSpPr>
          <p:nvPr>
            <p:ph type="title"/>
          </p:nvPr>
        </p:nvSpPr>
        <p:spPr>
          <a:xfrm>
            <a:off x="1364776" y="365125"/>
            <a:ext cx="9989024" cy="779463"/>
          </a:xfrm>
        </p:spPr>
        <p:txBody>
          <a:bodyPr/>
          <a:lstStyle/>
          <a:p>
            <a:pPr algn="ctr"/>
            <a:r>
              <a:rPr lang="ru-RU" b="1" i="1" dirty="0">
                <a:cs typeface="Times New Roman" panose="02020603050405020304" pitchFamily="18" charset="0"/>
              </a:rPr>
              <a:t>Трудности адаптации </a:t>
            </a:r>
            <a:r>
              <a:rPr lang="ru-RU" b="1" i="1" dirty="0" smtClean="0">
                <a:cs typeface="Times New Roman" panose="02020603050405020304" pitchFamily="18" charset="0"/>
              </a:rPr>
              <a:t>возникают:</a:t>
            </a:r>
            <a:endParaRPr lang="ru-RU" b="1" dirty="0"/>
          </a:p>
        </p:txBody>
      </p:sp>
      <p:sp>
        <p:nvSpPr>
          <p:cNvPr id="3" name="Объект 2"/>
          <p:cNvSpPr>
            <a:spLocks noGrp="1"/>
          </p:cNvSpPr>
          <p:nvPr>
            <p:ph idx="1"/>
          </p:nvPr>
        </p:nvSpPr>
        <p:spPr>
          <a:xfrm>
            <a:off x="709684" y="1253331"/>
            <a:ext cx="10548581" cy="2581690"/>
          </a:xfrm>
        </p:spPr>
        <p:txBody>
          <a:bodyPr/>
          <a:lstStyle/>
          <a:p>
            <a:r>
              <a:rPr lang="ru-RU" sz="2400" dirty="0">
                <a:latin typeface="Times New Roman" panose="02020603050405020304" pitchFamily="18" charset="0"/>
                <a:cs typeface="Times New Roman" panose="02020603050405020304" pitchFamily="18" charset="0"/>
              </a:rPr>
              <a:t>если ребенок изолирован от повседневной адаптации к меняющимся </a:t>
            </a:r>
            <a:r>
              <a:rPr lang="ru-RU" sz="2400" dirty="0" smtClean="0">
                <a:latin typeface="Times New Roman" panose="02020603050405020304" pitchFamily="18" charset="0"/>
                <a:cs typeface="Times New Roman" panose="02020603050405020304" pitchFamily="18" charset="0"/>
              </a:rPr>
              <a:t>условиям;</a:t>
            </a:r>
            <a:endParaRPr lang="ru-RU" sz="2400" dirty="0">
              <a:latin typeface="Times New Roman" panose="02020603050405020304" pitchFamily="18" charset="0"/>
              <a:cs typeface="Times New Roman" panose="02020603050405020304" pitchFamily="18" charset="0"/>
            </a:endParaRPr>
          </a:p>
          <a:p>
            <a:r>
              <a:rPr lang="ru-RU" sz="2400" dirty="0">
                <a:latin typeface="Times New Roman" panose="02020603050405020304" pitchFamily="18" charset="0"/>
                <a:cs typeface="Times New Roman" panose="02020603050405020304" pitchFamily="18" charset="0"/>
              </a:rPr>
              <a:t>если процесс адаптации ускоряется </a:t>
            </a:r>
            <a:r>
              <a:rPr lang="ru-RU" sz="2400" dirty="0" smtClean="0">
                <a:latin typeface="Times New Roman" panose="02020603050405020304" pitchFamily="18" charset="0"/>
                <a:cs typeface="Times New Roman" panose="02020603050405020304" pitchFamily="18" charset="0"/>
              </a:rPr>
              <a:t>взрослыми;</a:t>
            </a:r>
            <a:endParaRPr lang="ru-RU" sz="2400" dirty="0">
              <a:latin typeface="Times New Roman" panose="02020603050405020304" pitchFamily="18" charset="0"/>
              <a:cs typeface="Times New Roman" panose="02020603050405020304" pitchFamily="18" charset="0"/>
            </a:endParaRPr>
          </a:p>
          <a:p>
            <a:r>
              <a:rPr lang="ru-RU" sz="2400" dirty="0">
                <a:latin typeface="Times New Roman" panose="02020603050405020304" pitchFamily="18" charset="0"/>
                <a:cs typeface="Times New Roman" panose="02020603050405020304" pitchFamily="18" charset="0"/>
              </a:rPr>
              <a:t>неправильно оценивается процесс привыкания </a:t>
            </a:r>
            <a:r>
              <a:rPr lang="ru-RU" sz="2400" dirty="0" smtClean="0">
                <a:latin typeface="Times New Roman" panose="02020603050405020304" pitchFamily="18" charset="0"/>
                <a:cs typeface="Times New Roman" panose="02020603050405020304" pitchFamily="18" charset="0"/>
              </a:rPr>
              <a:t>ребёнка </a:t>
            </a:r>
            <a:r>
              <a:rPr lang="ru-RU" sz="2400" dirty="0">
                <a:latin typeface="Times New Roman" panose="02020603050405020304" pitchFamily="18" charset="0"/>
                <a:cs typeface="Times New Roman" panose="02020603050405020304" pitchFamily="18" charset="0"/>
              </a:rPr>
              <a:t>к новым условиям.</a:t>
            </a:r>
          </a:p>
          <a:p>
            <a:endParaRPr lang="ru-RU" dirty="0"/>
          </a:p>
        </p:txBody>
      </p:sp>
    </p:spTree>
    <p:extLst>
      <p:ext uri="{BB962C8B-B14F-4D97-AF65-F5344CB8AC3E}">
        <p14:creationId xmlns:p14="http://schemas.microsoft.com/office/powerpoint/2010/main" val="10512375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88440"/>
            <a:ext cx="12192000" cy="4369560"/>
          </a:xfrm>
          <a:prstGeom prst="rect">
            <a:avLst/>
          </a:prstGeom>
        </p:spPr>
      </p:pic>
      <p:sp>
        <p:nvSpPr>
          <p:cNvPr id="2" name="Заголовок 1"/>
          <p:cNvSpPr>
            <a:spLocks noGrp="1"/>
          </p:cNvSpPr>
          <p:nvPr>
            <p:ph type="title"/>
          </p:nvPr>
        </p:nvSpPr>
        <p:spPr>
          <a:xfrm>
            <a:off x="996286" y="365126"/>
            <a:ext cx="10357513" cy="481036"/>
          </a:xfrm>
        </p:spPr>
        <p:txBody>
          <a:bodyPr>
            <a:normAutofit fontScale="90000"/>
          </a:bodyPr>
          <a:lstStyle/>
          <a:p>
            <a:pPr algn="ctr"/>
            <a:r>
              <a:rPr lang="ru-RU" dirty="0">
                <a:latin typeface="Segoe Print" panose="02000600000000000000" pitchFamily="2" charset="0"/>
              </a:rPr>
              <a:t>Факторы успешной адаптации</a:t>
            </a:r>
            <a:endParaRPr lang="ru-RU" dirty="0"/>
          </a:p>
        </p:txBody>
      </p:sp>
      <p:sp>
        <p:nvSpPr>
          <p:cNvPr id="3" name="Объект 2"/>
          <p:cNvSpPr>
            <a:spLocks noGrp="1"/>
          </p:cNvSpPr>
          <p:nvPr>
            <p:ph idx="1"/>
          </p:nvPr>
        </p:nvSpPr>
        <p:spPr>
          <a:xfrm>
            <a:off x="586854" y="1054294"/>
            <a:ext cx="10766945" cy="2868292"/>
          </a:xfrm>
        </p:spPr>
        <p:txBody>
          <a:bodyPr>
            <a:normAutofit fontScale="92500"/>
          </a:bodyPr>
          <a:lstStyle/>
          <a:p>
            <a:pPr>
              <a:defRPr/>
            </a:pPr>
            <a:r>
              <a:rPr lang="ru-RU" altLang="ru-RU" sz="2400" dirty="0" smtClean="0">
                <a:latin typeface="Times New Roman" panose="02020603050405020304" pitchFamily="18" charset="0"/>
                <a:cs typeface="Times New Roman" panose="02020603050405020304" pitchFamily="18" charset="0"/>
              </a:rPr>
              <a:t>Развитые навыки самообслуживания;</a:t>
            </a:r>
          </a:p>
          <a:p>
            <a:pPr>
              <a:defRPr/>
            </a:pPr>
            <a:r>
              <a:rPr lang="ru-RU" altLang="ru-RU" sz="2400" dirty="0" smtClean="0">
                <a:latin typeface="Times New Roman" panose="02020603050405020304" pitchFamily="18" charset="0"/>
                <a:cs typeface="Times New Roman" panose="02020603050405020304" pitchFamily="18" charset="0"/>
              </a:rPr>
              <a:t>Психологическое </a:t>
            </a:r>
            <a:r>
              <a:rPr lang="ru-RU" altLang="ru-RU" sz="2400" dirty="0">
                <a:latin typeface="Times New Roman" panose="02020603050405020304" pitchFamily="18" charset="0"/>
                <a:cs typeface="Times New Roman" panose="02020603050405020304" pitchFamily="18" charset="0"/>
              </a:rPr>
              <a:t>состояние </a:t>
            </a:r>
            <a:r>
              <a:rPr lang="ru-RU" altLang="ru-RU" sz="2400" dirty="0" smtClean="0">
                <a:latin typeface="Times New Roman" panose="02020603050405020304" pitchFamily="18" charset="0"/>
                <a:cs typeface="Times New Roman" panose="02020603050405020304" pitchFamily="18" charset="0"/>
              </a:rPr>
              <a:t>ребёнка </a:t>
            </a:r>
            <a:r>
              <a:rPr lang="ru-RU" altLang="ru-RU" sz="2400" dirty="0" smtClean="0">
                <a:latin typeface="Times New Roman" panose="02020603050405020304" pitchFamily="18" charset="0"/>
                <a:cs typeface="Times New Roman" panose="02020603050405020304" pitchFamily="18" charset="0"/>
              </a:rPr>
              <a:t>;</a:t>
            </a:r>
            <a:endParaRPr lang="ru-RU" altLang="ru-RU" sz="2400" dirty="0">
              <a:latin typeface="Times New Roman" panose="02020603050405020304" pitchFamily="18" charset="0"/>
              <a:cs typeface="Times New Roman" panose="02020603050405020304" pitchFamily="18" charset="0"/>
            </a:endParaRPr>
          </a:p>
          <a:p>
            <a:pPr marL="0" indent="0">
              <a:buNone/>
              <a:defRPr/>
            </a:pPr>
            <a:r>
              <a:rPr lang="ru-RU" altLang="ru-RU" sz="2400" dirty="0">
                <a:latin typeface="Times New Roman" panose="02020603050405020304" pitchFamily="18" charset="0"/>
                <a:cs typeface="Times New Roman" panose="02020603050405020304" pitchFamily="18" charset="0"/>
              </a:rPr>
              <a:t>   в момент привыкания к новым условиям  </a:t>
            </a:r>
            <a:r>
              <a:rPr lang="ru-RU" altLang="ru-RU" sz="2400" dirty="0" smtClean="0">
                <a:latin typeface="Times New Roman" panose="02020603050405020304" pitchFamily="18" charset="0"/>
                <a:cs typeface="Times New Roman" panose="02020603050405020304" pitchFamily="18" charset="0"/>
              </a:rPr>
              <a:t>(стабильность </a:t>
            </a:r>
            <a:r>
              <a:rPr lang="ru-RU" altLang="ru-RU" sz="2400" dirty="0">
                <a:latin typeface="Times New Roman" panose="02020603050405020304" pitchFamily="18" charset="0"/>
                <a:cs typeface="Times New Roman" panose="02020603050405020304" pitchFamily="18" charset="0"/>
              </a:rPr>
              <a:t>положительных эмоций, чувство защищенности</a:t>
            </a:r>
            <a:r>
              <a:rPr lang="ru-RU" altLang="ru-RU" sz="2400" dirty="0" smtClean="0">
                <a:latin typeface="Times New Roman" panose="02020603050405020304" pitchFamily="18" charset="0"/>
                <a:cs typeface="Times New Roman" panose="02020603050405020304" pitchFamily="18" charset="0"/>
              </a:rPr>
              <a:t>)</a:t>
            </a:r>
            <a:endParaRPr lang="ru-RU" altLang="ru-RU" sz="2400" dirty="0">
              <a:latin typeface="Times New Roman" panose="02020603050405020304" pitchFamily="18" charset="0"/>
              <a:cs typeface="Times New Roman" panose="02020603050405020304" pitchFamily="18" charset="0"/>
            </a:endParaRPr>
          </a:p>
          <a:p>
            <a:pPr>
              <a:defRPr/>
            </a:pPr>
            <a:r>
              <a:rPr lang="ru-RU" altLang="ru-RU" sz="2400" dirty="0" smtClean="0">
                <a:latin typeface="Times New Roman" panose="02020603050405020304" pitchFamily="18" charset="0"/>
                <a:cs typeface="Times New Roman" panose="02020603050405020304" pitchFamily="18" charset="0"/>
              </a:rPr>
              <a:t>   Тип нервной системы (темперамент);</a:t>
            </a:r>
          </a:p>
          <a:p>
            <a:pPr>
              <a:defRPr/>
            </a:pPr>
            <a:r>
              <a:rPr lang="ru-RU" altLang="ru-RU" sz="2400" dirty="0" smtClean="0">
                <a:latin typeface="Times New Roman" panose="02020603050405020304" pitchFamily="18" charset="0"/>
                <a:cs typeface="Times New Roman" panose="02020603050405020304" pitchFamily="18" charset="0"/>
              </a:rPr>
              <a:t>Взаимоотношения </a:t>
            </a:r>
            <a:r>
              <a:rPr lang="ru-RU" altLang="ru-RU" sz="2400" dirty="0">
                <a:latin typeface="Times New Roman" panose="02020603050405020304" pitchFamily="18" charset="0"/>
                <a:cs typeface="Times New Roman" panose="02020603050405020304" pitchFamily="18" charset="0"/>
              </a:rPr>
              <a:t>с </a:t>
            </a:r>
            <a:r>
              <a:rPr lang="ru-RU" altLang="ru-RU" sz="2400" dirty="0" smtClean="0">
                <a:latin typeface="Times New Roman" panose="02020603050405020304" pitchFamily="18" charset="0"/>
                <a:cs typeface="Times New Roman" panose="02020603050405020304" pitchFamily="18" charset="0"/>
              </a:rPr>
              <a:t>родителями </a:t>
            </a:r>
            <a:r>
              <a:rPr lang="en-US" altLang="ru-RU" sz="2400" dirty="0" smtClean="0">
                <a:latin typeface="Times New Roman" panose="02020603050405020304" pitchFamily="18" charset="0"/>
                <a:cs typeface="Times New Roman" panose="02020603050405020304" pitchFamily="18" charset="0"/>
              </a:rPr>
              <a:t>/ </a:t>
            </a:r>
            <a:r>
              <a:rPr lang="ru-RU" altLang="ru-RU" sz="2400" dirty="0">
                <a:latin typeface="Times New Roman" panose="02020603050405020304" pitchFamily="18" charset="0"/>
                <a:cs typeface="Times New Roman" panose="02020603050405020304" pitchFamily="18" charset="0"/>
              </a:rPr>
              <a:t>степень </a:t>
            </a:r>
            <a:r>
              <a:rPr lang="ru-RU" altLang="ru-RU" sz="2400" dirty="0" smtClean="0">
                <a:latin typeface="Times New Roman" panose="02020603050405020304" pitchFamily="18" charset="0"/>
                <a:cs typeface="Times New Roman" panose="02020603050405020304" pitchFamily="18" charset="0"/>
              </a:rPr>
              <a:t>привязанности к ним;</a:t>
            </a:r>
            <a:endParaRPr lang="ru-RU" altLang="ru-RU" sz="2400" dirty="0">
              <a:latin typeface="Times New Roman" panose="02020603050405020304" pitchFamily="18" charset="0"/>
              <a:cs typeface="Times New Roman" panose="02020603050405020304" pitchFamily="18" charset="0"/>
            </a:endParaRPr>
          </a:p>
          <a:p>
            <a:pPr>
              <a:defRPr/>
            </a:pPr>
            <a:r>
              <a:rPr lang="ru-RU" altLang="ru-RU" sz="2400" dirty="0">
                <a:latin typeface="Times New Roman" panose="02020603050405020304" pitchFamily="18" charset="0"/>
                <a:cs typeface="Times New Roman" panose="02020603050405020304" pitchFamily="18" charset="0"/>
              </a:rPr>
              <a:t>Отношение самих родителей к детскому саду, их </a:t>
            </a:r>
            <a:r>
              <a:rPr lang="ru-RU" altLang="ru-RU" sz="2400" dirty="0" smtClean="0">
                <a:latin typeface="Times New Roman" panose="02020603050405020304" pitchFamily="18" charset="0"/>
                <a:cs typeface="Times New Roman" panose="02020603050405020304" pitchFamily="18" charset="0"/>
              </a:rPr>
              <a:t>переживания </a:t>
            </a:r>
            <a:r>
              <a:rPr lang="ru-RU" altLang="ru-RU" sz="2400" dirty="0">
                <a:latin typeface="Times New Roman" panose="02020603050405020304" pitchFamily="18" charset="0"/>
                <a:cs typeface="Times New Roman" panose="02020603050405020304" pitchFamily="18" charset="0"/>
              </a:rPr>
              <a:t> </a:t>
            </a:r>
            <a:r>
              <a:rPr lang="ru-RU" altLang="ru-RU" sz="2400" dirty="0" smtClean="0">
                <a:latin typeface="Times New Roman" panose="02020603050405020304" pitchFamily="18" charset="0"/>
                <a:cs typeface="Times New Roman" panose="02020603050405020304" pitchFamily="18" charset="0"/>
              </a:rPr>
              <a:t>и воспоминания.</a:t>
            </a:r>
            <a:endParaRPr lang="ru-RU" altLang="ru-RU" sz="2400" dirty="0">
              <a:latin typeface="Times New Roman" panose="02020603050405020304" pitchFamily="18" charset="0"/>
              <a:cs typeface="Times New Roman" panose="02020603050405020304" pitchFamily="18" charset="0"/>
            </a:endParaRPr>
          </a:p>
          <a:p>
            <a:endParaRPr lang="ru-RU" dirty="0"/>
          </a:p>
        </p:txBody>
      </p:sp>
      <p:sp>
        <p:nvSpPr>
          <p:cNvPr id="5" name="Стрелка вниз 4"/>
          <p:cNvSpPr/>
          <p:nvPr/>
        </p:nvSpPr>
        <p:spPr>
          <a:xfrm>
            <a:off x="5545540" y="1446663"/>
            <a:ext cx="550460" cy="5322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557747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altLang="ru-RU" b="1" dirty="0"/>
              <a:t>Как помочь </a:t>
            </a:r>
            <a:r>
              <a:rPr lang="ru-RU" altLang="ru-RU" b="1" dirty="0" smtClean="0"/>
              <a:t>ребенку в период адаптации к детскому саду ?</a:t>
            </a:r>
            <a:endParaRPr lang="ru-RU" b="1" dirty="0"/>
          </a:p>
        </p:txBody>
      </p:sp>
      <p:sp>
        <p:nvSpPr>
          <p:cNvPr id="3" name="Объект 2"/>
          <p:cNvSpPr>
            <a:spLocks noGrp="1"/>
          </p:cNvSpPr>
          <p:nvPr>
            <p:ph idx="1"/>
          </p:nvPr>
        </p:nvSpPr>
        <p:spPr/>
        <p:txBody>
          <a:bodyPr/>
          <a:lstStyle/>
          <a:p>
            <a:r>
              <a:rPr lang="ru-RU" altLang="ru-RU" dirty="0">
                <a:latin typeface="Times New Roman" panose="02020603050405020304" pitchFamily="18" charset="0"/>
                <a:cs typeface="Times New Roman" panose="02020603050405020304" pitchFamily="18" charset="0"/>
              </a:rPr>
              <a:t>Соблюдать режим </a:t>
            </a:r>
            <a:r>
              <a:rPr lang="ru-RU" altLang="ru-RU" dirty="0" smtClean="0">
                <a:latin typeface="Times New Roman" panose="02020603050405020304" pitchFamily="18" charset="0"/>
                <a:cs typeface="Times New Roman" panose="02020603050405020304" pitchFamily="18" charset="0"/>
              </a:rPr>
              <a:t>дня;</a:t>
            </a:r>
            <a:endParaRPr lang="ru-RU" altLang="ru-RU" dirty="0">
              <a:latin typeface="Times New Roman" panose="02020603050405020304" pitchFamily="18" charset="0"/>
              <a:cs typeface="Times New Roman" panose="02020603050405020304" pitchFamily="18" charset="0"/>
            </a:endParaRPr>
          </a:p>
          <a:p>
            <a:r>
              <a:rPr lang="ru-RU" altLang="ru-RU" dirty="0">
                <a:latin typeface="Times New Roman" panose="02020603050405020304" pitchFamily="18" charset="0"/>
                <a:cs typeface="Times New Roman" panose="02020603050405020304" pitchFamily="18" charset="0"/>
              </a:rPr>
              <a:t> Не </a:t>
            </a:r>
            <a:r>
              <a:rPr lang="ru-RU" altLang="ru-RU" dirty="0" smtClean="0">
                <a:latin typeface="Times New Roman" panose="02020603050405020304" pitchFamily="18" charset="0"/>
                <a:cs typeface="Times New Roman" panose="02020603050405020304" pitchFamily="18" charset="0"/>
              </a:rPr>
              <a:t>перегружать;</a:t>
            </a:r>
            <a:endParaRPr lang="ru-RU" altLang="ru-RU" dirty="0">
              <a:latin typeface="Times New Roman" panose="02020603050405020304" pitchFamily="18" charset="0"/>
              <a:cs typeface="Times New Roman" panose="02020603050405020304" pitchFamily="18" charset="0"/>
            </a:endParaRPr>
          </a:p>
          <a:p>
            <a:r>
              <a:rPr lang="ru-RU" altLang="ru-RU" dirty="0">
                <a:latin typeface="Times New Roman" panose="02020603050405020304" pitchFamily="18" charset="0"/>
                <a:cs typeface="Times New Roman" panose="02020603050405020304" pitchFamily="18" charset="0"/>
              </a:rPr>
              <a:t>Гладить, обнимать, </a:t>
            </a:r>
            <a:r>
              <a:rPr lang="ru-RU" altLang="ru-RU" dirty="0" smtClean="0">
                <a:latin typeface="Times New Roman" panose="02020603050405020304" pitchFamily="18" charset="0"/>
                <a:cs typeface="Times New Roman" panose="02020603050405020304" pitchFamily="18" charset="0"/>
              </a:rPr>
              <a:t>говорить  ребёнком;</a:t>
            </a:r>
            <a:endParaRPr lang="ru-RU" altLang="ru-RU" dirty="0">
              <a:latin typeface="Times New Roman" panose="02020603050405020304" pitchFamily="18" charset="0"/>
              <a:cs typeface="Times New Roman" panose="02020603050405020304" pitchFamily="18" charset="0"/>
            </a:endParaRPr>
          </a:p>
          <a:p>
            <a:r>
              <a:rPr lang="ru-RU" altLang="ru-RU" dirty="0">
                <a:latin typeface="Times New Roman" panose="02020603050405020304" pitchFamily="18" charset="0"/>
                <a:cs typeface="Times New Roman" panose="02020603050405020304" pitchFamily="18" charset="0"/>
              </a:rPr>
              <a:t>Помогать снимать </a:t>
            </a:r>
            <a:r>
              <a:rPr lang="ru-RU" altLang="ru-RU" dirty="0" smtClean="0">
                <a:latin typeface="Times New Roman" panose="02020603050405020304" pitchFamily="18" charset="0"/>
                <a:cs typeface="Times New Roman" panose="02020603050405020304" pitchFamily="18" charset="0"/>
              </a:rPr>
              <a:t>напряжение;</a:t>
            </a:r>
            <a:endParaRPr lang="ru-RU" altLang="ru-RU" dirty="0">
              <a:latin typeface="Times New Roman" panose="02020603050405020304" pitchFamily="18" charset="0"/>
              <a:cs typeface="Times New Roman" panose="02020603050405020304" pitchFamily="18" charset="0"/>
            </a:endParaRPr>
          </a:p>
          <a:p>
            <a:r>
              <a:rPr lang="ru-RU" altLang="ru-RU" dirty="0">
                <a:latin typeface="Times New Roman" panose="02020603050405020304" pitchFamily="18" charset="0"/>
                <a:cs typeface="Times New Roman" panose="02020603050405020304" pitchFamily="18" charset="0"/>
              </a:rPr>
              <a:t>Гулять с малышом на свежем </a:t>
            </a:r>
            <a:r>
              <a:rPr lang="ru-RU" altLang="ru-RU" dirty="0" smtClean="0">
                <a:latin typeface="Times New Roman" panose="02020603050405020304" pitchFamily="18" charset="0"/>
                <a:cs typeface="Times New Roman" panose="02020603050405020304" pitchFamily="18" charset="0"/>
              </a:rPr>
              <a:t>воздухе;</a:t>
            </a:r>
            <a:endParaRPr lang="ru-RU" altLang="ru-RU" dirty="0">
              <a:latin typeface="Times New Roman" panose="02020603050405020304" pitchFamily="18" charset="0"/>
              <a:cs typeface="Times New Roman" panose="02020603050405020304" pitchFamily="18" charset="0"/>
            </a:endParaRPr>
          </a:p>
          <a:p>
            <a:r>
              <a:rPr lang="ru-RU" altLang="ru-RU" dirty="0">
                <a:latin typeface="Times New Roman" panose="02020603050405020304" pitchFamily="18" charset="0"/>
                <a:cs typeface="Times New Roman" panose="02020603050405020304" pitchFamily="18" charset="0"/>
              </a:rPr>
              <a:t>Пораньше забирать </a:t>
            </a:r>
            <a:r>
              <a:rPr lang="ru-RU" altLang="ru-RU" dirty="0" smtClean="0">
                <a:latin typeface="Times New Roman" panose="02020603050405020304" pitchFamily="18" charset="0"/>
                <a:cs typeface="Times New Roman" panose="02020603050405020304" pitchFamily="18" charset="0"/>
              </a:rPr>
              <a:t>из </a:t>
            </a:r>
            <a:r>
              <a:rPr lang="ru-RU" altLang="ru-RU" dirty="0">
                <a:latin typeface="Times New Roman" panose="02020603050405020304" pitchFamily="18" charset="0"/>
                <a:cs typeface="Times New Roman" panose="02020603050405020304" pitchFamily="18" charset="0"/>
              </a:rPr>
              <a:t>детского </a:t>
            </a:r>
            <a:r>
              <a:rPr lang="ru-RU" altLang="ru-RU" dirty="0" smtClean="0">
                <a:latin typeface="Times New Roman" panose="02020603050405020304" pitchFamily="18" charset="0"/>
                <a:cs typeface="Times New Roman" panose="02020603050405020304" pitchFamily="18" charset="0"/>
              </a:rPr>
              <a:t>сада;</a:t>
            </a:r>
            <a:endParaRPr lang="ru-RU" altLang="ru-RU" dirty="0">
              <a:latin typeface="Times New Roman" panose="02020603050405020304" pitchFamily="18" charset="0"/>
              <a:cs typeface="Times New Roman" panose="02020603050405020304" pitchFamily="18" charset="0"/>
            </a:endParaRPr>
          </a:p>
          <a:p>
            <a:r>
              <a:rPr lang="ru-RU" altLang="ru-RU" dirty="0">
                <a:latin typeface="Times New Roman" panose="02020603050405020304" pitchFamily="18" charset="0"/>
                <a:cs typeface="Times New Roman" panose="02020603050405020304" pitchFamily="18" charset="0"/>
              </a:rPr>
              <a:t>Учить общаться.</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8268" y="4001294"/>
            <a:ext cx="4135532" cy="2787318"/>
          </a:xfrm>
          <a:prstGeom prst="rect">
            <a:avLst/>
          </a:prstGeom>
        </p:spPr>
      </p:pic>
    </p:spTree>
    <p:extLst>
      <p:ext uri="{BB962C8B-B14F-4D97-AF65-F5344CB8AC3E}">
        <p14:creationId xmlns:p14="http://schemas.microsoft.com/office/powerpoint/2010/main" val="699073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82" y="0"/>
            <a:ext cx="12301181" cy="6858000"/>
          </a:xfrm>
          <a:prstGeom prst="rect">
            <a:avLst/>
          </a:prstGeom>
        </p:spPr>
      </p:pic>
      <p:sp>
        <p:nvSpPr>
          <p:cNvPr id="2" name="Заголовок 1"/>
          <p:cNvSpPr>
            <a:spLocks noGrp="1"/>
          </p:cNvSpPr>
          <p:nvPr>
            <p:ph type="title"/>
          </p:nvPr>
        </p:nvSpPr>
        <p:spPr>
          <a:xfrm>
            <a:off x="439572" y="638080"/>
            <a:ext cx="10903424" cy="1886756"/>
          </a:xfrm>
        </p:spPr>
        <p:txBody>
          <a:bodyPr>
            <a:noAutofit/>
          </a:bodyPr>
          <a:lstStyle/>
          <a:p>
            <a:pPr algn="ctr"/>
            <a:r>
              <a:rPr lang="ru-RU" sz="5400" u="sng" dirty="0" smtClean="0">
                <a:latin typeface="Times New Roman" panose="02020603050405020304" pitchFamily="18" charset="0"/>
                <a:cs typeface="Times New Roman" panose="02020603050405020304" pitchFamily="18" charset="0"/>
              </a:rPr>
              <a:t>Цель:</a:t>
            </a:r>
            <a:r>
              <a:rPr lang="ru-RU" sz="5400" dirty="0" smtClean="0">
                <a:latin typeface="Times New Roman" panose="02020603050405020304" pitchFamily="18" charset="0"/>
                <a:cs typeface="Times New Roman" panose="02020603050405020304" pitchFamily="18" charset="0"/>
              </a:rPr>
              <a:t/>
            </a:r>
            <a:br>
              <a:rPr lang="ru-RU" sz="5400" dirty="0" smtClean="0">
                <a:latin typeface="Times New Roman" panose="02020603050405020304" pitchFamily="18" charset="0"/>
                <a:cs typeface="Times New Roman" panose="02020603050405020304" pitchFamily="18" charset="0"/>
              </a:rPr>
            </a:br>
            <a:r>
              <a:rPr lang="ru-RU" sz="5400" dirty="0" smtClean="0">
                <a:latin typeface="Times New Roman" panose="02020603050405020304" pitchFamily="18" charset="0"/>
                <a:cs typeface="Times New Roman" panose="02020603050405020304" pitchFamily="18" charset="0"/>
              </a:rPr>
              <a:t>психологическое </a:t>
            </a:r>
            <a:r>
              <a:rPr lang="ru-RU" sz="5400" dirty="0">
                <a:latin typeface="Times New Roman" panose="02020603050405020304" pitchFamily="18" charset="0"/>
                <a:cs typeface="Times New Roman" panose="02020603050405020304" pitchFamily="18" charset="0"/>
              </a:rPr>
              <a:t>просвещение </a:t>
            </a:r>
            <a:r>
              <a:rPr lang="ru-RU" sz="5400" dirty="0" smtClean="0">
                <a:latin typeface="Times New Roman" panose="02020603050405020304" pitchFamily="18" charset="0"/>
                <a:cs typeface="Times New Roman" panose="02020603050405020304" pitchFamily="18" charset="0"/>
              </a:rPr>
              <a:t>родителей</a:t>
            </a:r>
            <a:r>
              <a:rPr lang="ru-RU" sz="5400" dirty="0">
                <a:latin typeface="Times New Roman" panose="02020603050405020304" pitchFamily="18" charset="0"/>
                <a:cs typeface="Times New Roman" panose="02020603050405020304" pitchFamily="18" charset="0"/>
              </a:rPr>
              <a:t/>
            </a:r>
            <a:br>
              <a:rPr lang="ru-RU" sz="5400" dirty="0">
                <a:latin typeface="Times New Roman" panose="02020603050405020304" pitchFamily="18" charset="0"/>
                <a:cs typeface="Times New Roman" panose="02020603050405020304" pitchFamily="18" charset="0"/>
              </a:rPr>
            </a:br>
            <a:endParaRPr lang="ru-RU"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2839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88440"/>
            <a:ext cx="12192000" cy="4369560"/>
          </a:xfrm>
          <a:prstGeom prst="rect">
            <a:avLst/>
          </a:prstGeom>
        </p:spPr>
      </p:pic>
      <p:sp>
        <p:nvSpPr>
          <p:cNvPr id="2" name="Заголовок 1"/>
          <p:cNvSpPr>
            <a:spLocks noGrp="1"/>
          </p:cNvSpPr>
          <p:nvPr>
            <p:ph type="title"/>
          </p:nvPr>
        </p:nvSpPr>
        <p:spPr>
          <a:xfrm>
            <a:off x="466867" y="1211287"/>
            <a:ext cx="10712356" cy="1722982"/>
          </a:xfrm>
        </p:spPr>
        <p:txBody>
          <a:bodyPr>
            <a:noAutofit/>
          </a:bodyPr>
          <a:lstStyle/>
          <a:p>
            <a:pPr algn="ctr"/>
            <a:r>
              <a:rPr lang="ru-RU" sz="3600" b="1" u="sng" dirty="0">
                <a:latin typeface="Times New Roman" panose="02020603050405020304" pitchFamily="18" charset="0"/>
                <a:cs typeface="Times New Roman" panose="02020603050405020304" pitchFamily="18" charset="0"/>
              </a:rPr>
              <a:t>Здравствуйте уважаемые родители</a:t>
            </a:r>
            <a:r>
              <a:rPr lang="ru-RU" sz="3600" dirty="0" smtClean="0">
                <a:latin typeface="Times New Roman" panose="02020603050405020304" pitchFamily="18" charset="0"/>
                <a:cs typeface="Times New Roman" panose="02020603050405020304" pitchFamily="18" charset="0"/>
              </a:rPr>
              <a:t>!</a:t>
            </a:r>
            <a:br>
              <a:rPr lang="ru-RU" sz="36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Данная презентация  - это альтернатива родительского собрания, созданная для того, чтобы </a:t>
            </a:r>
            <a:r>
              <a:rPr lang="ru-RU" sz="2800" dirty="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родители  понимали  как проходит процесс адаптации ребенка к условиям детского сада.</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И начнем мы с вами с </a:t>
            </a:r>
            <a:r>
              <a:rPr lang="ru-RU" sz="2800" dirty="0" smtClean="0">
                <a:latin typeface="Times New Roman" panose="02020603050405020304" pitchFamily="18" charset="0"/>
                <a:cs typeface="Times New Roman" panose="02020603050405020304" pitchFamily="18" charset="0"/>
              </a:rPr>
              <a:t>того, </a:t>
            </a:r>
            <a:r>
              <a:rPr lang="ru-RU" sz="2800" dirty="0">
                <a:latin typeface="Times New Roman" panose="02020603050405020304" pitchFamily="18" charset="0"/>
                <a:cs typeface="Times New Roman" panose="02020603050405020304" pitchFamily="18" charset="0"/>
              </a:rPr>
              <a:t>что немного окунемся в возрастные особенности ребенка </a:t>
            </a:r>
            <a:r>
              <a:rPr lang="ru-RU" sz="2800" dirty="0" smtClean="0">
                <a:latin typeface="Times New Roman" panose="02020603050405020304" pitchFamily="18" charset="0"/>
                <a:cs typeface="Times New Roman" panose="02020603050405020304" pitchFamily="18" charset="0"/>
              </a:rPr>
              <a:t>раннего </a:t>
            </a:r>
            <a:r>
              <a:rPr lang="ru-RU" sz="2800" dirty="0" smtClean="0">
                <a:latin typeface="Times New Roman" panose="02020603050405020304" pitchFamily="18" charset="0"/>
                <a:cs typeface="Times New Roman" panose="02020603050405020304" pitchFamily="18" charset="0"/>
              </a:rPr>
              <a:t>возраста.</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0143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773" y="2655569"/>
            <a:ext cx="11725675" cy="4202431"/>
          </a:xfrm>
          <a:prstGeom prst="rect">
            <a:avLst/>
          </a:prstGeom>
        </p:spPr>
      </p:pic>
      <p:sp>
        <p:nvSpPr>
          <p:cNvPr id="2" name="Заголовок 1"/>
          <p:cNvSpPr>
            <a:spLocks noGrp="1"/>
          </p:cNvSpPr>
          <p:nvPr>
            <p:ph type="title"/>
          </p:nvPr>
        </p:nvSpPr>
        <p:spPr>
          <a:xfrm>
            <a:off x="361721" y="343496"/>
            <a:ext cx="11468558" cy="3844887"/>
          </a:xfrm>
        </p:spPr>
        <p:txBody>
          <a:bodyPr>
            <a:noAutofit/>
          </a:bodyPr>
          <a:lstStyle/>
          <a:p>
            <a:pPr algn="just"/>
            <a:r>
              <a:rPr lang="ru-RU" sz="2000" dirty="0" smtClean="0">
                <a:latin typeface="Times New Roman" panose="02020603050405020304" pitchFamily="18" charset="0"/>
                <a:cs typeface="Times New Roman" panose="02020603050405020304" pitchFamily="18" charset="0"/>
              </a:rPr>
              <a:t>	С   года до трех  лет ребёнок осваивает материальный мир, он осваивать мир своего тела, то есть как можно телом управлять (залезть, прыгнуть), осваивает еду, туалет, осваивает предметы. Ребёнку нужно пройти большой путь и научить всему тому, что мы с вами делаем, даже не осознавая это (сесть поесть, сложить вещи и др.). Для ребёнка этого возраста - это целая задача, огромная, сложная состоящая из множества этапов, что-то может получатся, что-то нет. Ребёнок с 1 до 3 постоянно непрерывно учится, у него огромные возможности преодолевать неудачи. </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У детей данного возраста уникальная возможность разочаровываться и снова начинать делать, пока не получится. И здесь есть такая интересная роль привязанности к родителям, привязанности которая служит аккумулятором, чтобы прийти с разочарованием и подзарядиться силами для новых свершений, поэтому ребенок может не сидеть целыми днями на руках у родителей, но периодически, много раз за день с ним что-то происходит, и в этот момент ему нужен взрослый, для того чтобы помог пережить эти разочарования, и снова перейти к активным действиям. Ребёнок может долго играть сам, при условии если взрослый </a:t>
            </a:r>
            <a:r>
              <a:rPr lang="ru-RU" sz="2000" dirty="0" smtClean="0">
                <a:latin typeface="Times New Roman" panose="02020603050405020304" pitchFamily="18" charset="0"/>
                <a:cs typeface="Times New Roman" panose="02020603050405020304" pitchFamily="18" charset="0"/>
              </a:rPr>
              <a:t>рядом.</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6025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88440"/>
            <a:ext cx="12192000" cy="4369560"/>
          </a:xfrm>
          <a:prstGeom prst="rect">
            <a:avLst/>
          </a:prstGeom>
        </p:spPr>
      </p:pic>
      <p:sp>
        <p:nvSpPr>
          <p:cNvPr id="2" name="Заголовок 1"/>
          <p:cNvSpPr>
            <a:spLocks noGrp="1"/>
          </p:cNvSpPr>
          <p:nvPr>
            <p:ph type="title"/>
          </p:nvPr>
        </p:nvSpPr>
        <p:spPr>
          <a:xfrm>
            <a:off x="1214650" y="501603"/>
            <a:ext cx="9238397" cy="509589"/>
          </a:xfrm>
        </p:spPr>
        <p:txBody>
          <a:bodyPr>
            <a:normAutofit fontScale="90000"/>
          </a:bodyPr>
          <a:lstStyle/>
          <a:p>
            <a:pPr algn="ctr"/>
            <a:r>
              <a:rPr lang="ru-RU" altLang="ru-RU" b="1" dirty="0">
                <a:latin typeface="Segoe Print" panose="02000600000000000000" pitchFamily="2" charset="0"/>
              </a:rPr>
              <a:t>Телесные навыки</a:t>
            </a:r>
            <a:endParaRPr lang="ru-RU" dirty="0"/>
          </a:p>
        </p:txBody>
      </p:sp>
      <p:sp>
        <p:nvSpPr>
          <p:cNvPr id="3" name="Объект 2"/>
          <p:cNvSpPr>
            <a:spLocks noGrp="1"/>
          </p:cNvSpPr>
          <p:nvPr>
            <p:ph idx="1"/>
          </p:nvPr>
        </p:nvSpPr>
        <p:spPr>
          <a:xfrm>
            <a:off x="614148" y="1011193"/>
            <a:ext cx="11455021" cy="2987602"/>
          </a:xfrm>
        </p:spPr>
        <p:txBody>
          <a:bodyPr>
            <a:normAutofit fontScale="92500" lnSpcReduction="20000"/>
          </a:bodyPr>
          <a:lstStyle/>
          <a:p>
            <a:pPr>
              <a:lnSpc>
                <a:spcPct val="150000"/>
              </a:lnSpc>
              <a:defRPr/>
            </a:pPr>
            <a:r>
              <a:rPr lang="ru-RU" sz="2600" dirty="0">
                <a:latin typeface="Times New Roman" panose="02020603050405020304" pitchFamily="18" charset="0"/>
                <a:cs typeface="Times New Roman" panose="02020603050405020304" pitchFamily="18" charset="0"/>
              </a:rPr>
              <a:t>Управляет своим телом при </a:t>
            </a:r>
            <a:r>
              <a:rPr lang="ru-RU" sz="2600" dirty="0" smtClean="0">
                <a:latin typeface="Times New Roman" panose="02020603050405020304" pitchFamily="18" charset="0"/>
                <a:cs typeface="Times New Roman" panose="02020603050405020304" pitchFamily="18" charset="0"/>
              </a:rPr>
              <a:t>ходьбе;</a:t>
            </a:r>
            <a:endParaRPr lang="ru-RU" sz="2600" dirty="0">
              <a:latin typeface="Times New Roman" panose="02020603050405020304" pitchFamily="18" charset="0"/>
              <a:cs typeface="Times New Roman" panose="02020603050405020304" pitchFamily="18" charset="0"/>
            </a:endParaRPr>
          </a:p>
          <a:p>
            <a:pPr>
              <a:lnSpc>
                <a:spcPct val="150000"/>
              </a:lnSpc>
              <a:defRPr/>
            </a:pPr>
            <a:r>
              <a:rPr lang="ru-RU" sz="2600" dirty="0">
                <a:latin typeface="Times New Roman" panose="02020603050405020304" pitchFamily="18" charset="0"/>
                <a:cs typeface="Times New Roman" panose="02020603050405020304" pitchFamily="18" charset="0"/>
              </a:rPr>
              <a:t>Скачет на двух ногах, учится скакать на </a:t>
            </a:r>
            <a:r>
              <a:rPr lang="ru-RU" sz="2600" dirty="0" smtClean="0">
                <a:latin typeface="Times New Roman" panose="02020603050405020304" pitchFamily="18" charset="0"/>
                <a:cs typeface="Times New Roman" panose="02020603050405020304" pitchFamily="18" charset="0"/>
              </a:rPr>
              <a:t>одной;</a:t>
            </a:r>
            <a:endParaRPr lang="ru-RU" sz="2600" dirty="0">
              <a:latin typeface="Times New Roman" panose="02020603050405020304" pitchFamily="18" charset="0"/>
              <a:cs typeface="Times New Roman" panose="02020603050405020304" pitchFamily="18" charset="0"/>
            </a:endParaRPr>
          </a:p>
          <a:p>
            <a:pPr>
              <a:lnSpc>
                <a:spcPct val="150000"/>
              </a:lnSpc>
              <a:defRPr/>
            </a:pPr>
            <a:r>
              <a:rPr lang="ru-RU" sz="2600" dirty="0">
                <a:latin typeface="Times New Roman" panose="02020603050405020304" pitchFamily="18" charset="0"/>
                <a:cs typeface="Times New Roman" panose="02020603050405020304" pitchFamily="18" charset="0"/>
              </a:rPr>
              <a:t>Поднимается</a:t>
            </a:r>
            <a:r>
              <a:rPr lang="en-US" sz="2600" dirty="0">
                <a:latin typeface="Times New Roman" panose="02020603050405020304" pitchFamily="18" charset="0"/>
                <a:cs typeface="Times New Roman" panose="02020603050405020304" pitchFamily="18" charset="0"/>
              </a:rPr>
              <a:t>/</a:t>
            </a:r>
            <a:r>
              <a:rPr lang="ru-RU" sz="2600" dirty="0">
                <a:latin typeface="Times New Roman" panose="02020603050405020304" pitchFamily="18" charset="0"/>
                <a:cs typeface="Times New Roman" panose="02020603050405020304" pitchFamily="18" charset="0"/>
              </a:rPr>
              <a:t>спускается по </a:t>
            </a:r>
            <a:r>
              <a:rPr lang="ru-RU" sz="2600" dirty="0" smtClean="0">
                <a:latin typeface="Times New Roman" panose="02020603050405020304" pitchFamily="18" charset="0"/>
                <a:cs typeface="Times New Roman" panose="02020603050405020304" pitchFamily="18" charset="0"/>
              </a:rPr>
              <a:t>лестнице;</a:t>
            </a:r>
            <a:endParaRPr lang="ru-RU" sz="2600" dirty="0">
              <a:latin typeface="Times New Roman" panose="02020603050405020304" pitchFamily="18" charset="0"/>
              <a:cs typeface="Times New Roman" panose="02020603050405020304" pitchFamily="18" charset="0"/>
            </a:endParaRPr>
          </a:p>
          <a:p>
            <a:pPr>
              <a:lnSpc>
                <a:spcPct val="150000"/>
              </a:lnSpc>
              <a:defRPr/>
            </a:pPr>
            <a:r>
              <a:rPr lang="ru-RU" sz="2600" dirty="0">
                <a:latin typeface="Times New Roman" panose="02020603050405020304" pitchFamily="18" charset="0"/>
                <a:cs typeface="Times New Roman" panose="02020603050405020304" pitchFamily="18" charset="0"/>
              </a:rPr>
              <a:t>Катается</a:t>
            </a:r>
            <a:r>
              <a:rPr lang="en-US" sz="2600" dirty="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учится кататься на </a:t>
            </a:r>
            <a:r>
              <a:rPr lang="ru-RU" sz="2600" dirty="0" smtClean="0">
                <a:latin typeface="Times New Roman" panose="02020603050405020304" pitchFamily="18" charset="0"/>
                <a:cs typeface="Times New Roman" panose="02020603050405020304" pitchFamily="18" charset="0"/>
              </a:rPr>
              <a:t>велосипеде;</a:t>
            </a:r>
            <a:endParaRPr lang="ru-RU" sz="2600" dirty="0">
              <a:latin typeface="Times New Roman" panose="02020603050405020304" pitchFamily="18" charset="0"/>
              <a:cs typeface="Times New Roman" panose="02020603050405020304" pitchFamily="18" charset="0"/>
            </a:endParaRPr>
          </a:p>
          <a:p>
            <a:pPr>
              <a:lnSpc>
                <a:spcPct val="150000"/>
              </a:lnSpc>
              <a:defRPr/>
            </a:pPr>
            <a:r>
              <a:rPr lang="ru-RU" sz="2600" dirty="0">
                <a:latin typeface="Times New Roman" panose="02020603050405020304" pitchFamily="18" charset="0"/>
                <a:cs typeface="Times New Roman" panose="02020603050405020304" pitchFamily="18" charset="0"/>
              </a:rPr>
              <a:t>Осваивает навык «СЛЕДОВАНИЯ</a:t>
            </a:r>
            <a:r>
              <a:rPr lang="ru-RU" sz="2600" dirty="0" smtClean="0">
                <a:latin typeface="Times New Roman" panose="02020603050405020304" pitchFamily="18" charset="0"/>
                <a:cs typeface="Times New Roman" panose="02020603050405020304" pitchFamily="18" charset="0"/>
              </a:rPr>
              <a:t>».</a:t>
            </a:r>
            <a:endParaRPr lang="ru-RU" sz="2600" dirty="0">
              <a:latin typeface="Times New Roman" panose="02020603050405020304" pitchFamily="18" charset="0"/>
              <a:cs typeface="Times New Roman" panose="02020603050405020304" pitchFamily="18" charset="0"/>
            </a:endParaRPr>
          </a:p>
          <a:p>
            <a:pPr>
              <a:lnSpc>
                <a:spcPct val="150000"/>
              </a:lnSpc>
              <a:defRPr/>
            </a:pPr>
            <a:endParaRPr lang="ru-RU" dirty="0"/>
          </a:p>
          <a:p>
            <a:endParaRPr lang="ru-RU" dirty="0"/>
          </a:p>
        </p:txBody>
      </p:sp>
    </p:spTree>
    <p:extLst>
      <p:ext uri="{BB962C8B-B14F-4D97-AF65-F5344CB8AC3E}">
        <p14:creationId xmlns:p14="http://schemas.microsoft.com/office/powerpoint/2010/main" val="2548966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88440"/>
            <a:ext cx="12192000" cy="4369560"/>
          </a:xfrm>
          <a:prstGeom prst="rect">
            <a:avLst/>
          </a:prstGeom>
        </p:spPr>
      </p:pic>
      <p:sp>
        <p:nvSpPr>
          <p:cNvPr id="2" name="Заголовок 1"/>
          <p:cNvSpPr>
            <a:spLocks noGrp="1"/>
          </p:cNvSpPr>
          <p:nvPr>
            <p:ph type="title"/>
          </p:nvPr>
        </p:nvSpPr>
        <p:spPr>
          <a:xfrm>
            <a:off x="1419366" y="365125"/>
            <a:ext cx="9934433" cy="890469"/>
          </a:xfrm>
        </p:spPr>
        <p:txBody>
          <a:bodyPr/>
          <a:lstStyle/>
          <a:p>
            <a:pPr algn="ctr"/>
            <a:r>
              <a:rPr lang="ru-RU" altLang="ru-RU" b="1" dirty="0">
                <a:latin typeface="Segoe Print" panose="02000600000000000000" pitchFamily="2" charset="0"/>
              </a:rPr>
              <a:t>Психические процессы</a:t>
            </a:r>
            <a:endParaRPr lang="ru-RU" dirty="0"/>
          </a:p>
        </p:txBody>
      </p:sp>
      <p:sp>
        <p:nvSpPr>
          <p:cNvPr id="3" name="Объект 2"/>
          <p:cNvSpPr>
            <a:spLocks noGrp="1"/>
          </p:cNvSpPr>
          <p:nvPr>
            <p:ph idx="1"/>
          </p:nvPr>
        </p:nvSpPr>
        <p:spPr>
          <a:xfrm>
            <a:off x="504967" y="1388897"/>
            <a:ext cx="10848832" cy="2511526"/>
          </a:xfrm>
        </p:spPr>
        <p:txBody>
          <a:bodyPr/>
          <a:lstStyle/>
          <a:p>
            <a:r>
              <a:rPr lang="ru-RU" altLang="ru-RU" sz="2400" dirty="0">
                <a:latin typeface="Times New Roman" panose="02020603050405020304" pitchFamily="18" charset="0"/>
                <a:cs typeface="Times New Roman" panose="02020603050405020304" pitchFamily="18" charset="0"/>
              </a:rPr>
              <a:t>Изобразительная деятельность – имеет намерение изобразить какой-то предмет. Типичное изображение человека </a:t>
            </a:r>
            <a:r>
              <a:rPr lang="ru-RU" altLang="ru-RU" sz="2400" dirty="0" smtClean="0">
                <a:latin typeface="Times New Roman" panose="02020603050405020304" pitchFamily="18" charset="0"/>
                <a:cs typeface="Times New Roman" panose="02020603050405020304" pitchFamily="18" charset="0"/>
              </a:rPr>
              <a:t>условно </a:t>
            </a:r>
            <a:r>
              <a:rPr lang="ru-RU" altLang="ru-RU" sz="2400" dirty="0">
                <a:latin typeface="Times New Roman" panose="02020603050405020304" pitchFamily="18" charset="0"/>
                <a:cs typeface="Times New Roman" panose="02020603050405020304" pitchFamily="18" charset="0"/>
              </a:rPr>
              <a:t>называется « </a:t>
            </a:r>
            <a:r>
              <a:rPr lang="ru-RU" altLang="ru-RU" sz="2400" dirty="0" err="1">
                <a:latin typeface="Times New Roman" panose="02020603050405020304" pitchFamily="18" charset="0"/>
                <a:cs typeface="Times New Roman" panose="02020603050405020304" pitchFamily="18" charset="0"/>
              </a:rPr>
              <a:t>головоног</a:t>
            </a:r>
            <a:r>
              <a:rPr lang="ru-RU" altLang="ru-RU" sz="2400" dirty="0" smtClean="0">
                <a:latin typeface="Times New Roman" panose="02020603050405020304" pitchFamily="18" charset="0"/>
                <a:cs typeface="Times New Roman" panose="02020603050405020304" pitchFamily="18" charset="0"/>
              </a:rPr>
              <a:t>»;</a:t>
            </a:r>
            <a:endParaRPr lang="ru-RU" altLang="ru-RU" sz="2400" dirty="0">
              <a:latin typeface="Times New Roman" panose="02020603050405020304" pitchFamily="18" charset="0"/>
              <a:cs typeface="Times New Roman" panose="02020603050405020304" pitchFamily="18" charset="0"/>
            </a:endParaRPr>
          </a:p>
          <a:p>
            <a:r>
              <a:rPr lang="ru-RU" altLang="ru-RU" sz="2400" dirty="0">
                <a:latin typeface="Times New Roman" panose="02020603050405020304" pitchFamily="18" charset="0"/>
                <a:cs typeface="Times New Roman" panose="02020603050405020304" pitchFamily="18" charset="0"/>
              </a:rPr>
              <a:t>Основная деятельность  - </a:t>
            </a:r>
            <a:r>
              <a:rPr lang="ru-RU" altLang="ru-RU" sz="2400" dirty="0" smtClean="0">
                <a:latin typeface="Times New Roman" panose="02020603050405020304" pitchFamily="18" charset="0"/>
                <a:cs typeface="Times New Roman" panose="02020603050405020304" pitchFamily="18" charset="0"/>
              </a:rPr>
              <a:t>предметная.</a:t>
            </a:r>
            <a:endParaRPr lang="ru-RU" altLang="ru-RU" sz="2400"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pic>
        <p:nvPicPr>
          <p:cNvPr id="4" name="Рисунок 8" descr="149044_6_i_00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735827">
            <a:off x="8713855" y="2368820"/>
            <a:ext cx="1456591" cy="1668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1145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88440"/>
            <a:ext cx="12192000" cy="4369560"/>
          </a:xfrm>
          <a:prstGeom prst="rect">
            <a:avLst/>
          </a:prstGeom>
        </p:spPr>
      </p:pic>
      <p:sp>
        <p:nvSpPr>
          <p:cNvPr id="2" name="Заголовок 1"/>
          <p:cNvSpPr>
            <a:spLocks noGrp="1"/>
          </p:cNvSpPr>
          <p:nvPr>
            <p:ph type="title"/>
          </p:nvPr>
        </p:nvSpPr>
        <p:spPr>
          <a:xfrm>
            <a:off x="1323832" y="542547"/>
            <a:ext cx="10029967" cy="494684"/>
          </a:xfrm>
        </p:spPr>
        <p:txBody>
          <a:bodyPr>
            <a:normAutofit fontScale="90000"/>
          </a:bodyPr>
          <a:lstStyle/>
          <a:p>
            <a:pPr algn="ctr"/>
            <a:r>
              <a:rPr lang="ru-RU" dirty="0">
                <a:latin typeface="Segoe Print" pitchFamily="2" charset="0"/>
              </a:rPr>
              <a:t>Зрительные и слуховые ориентировки</a:t>
            </a:r>
            <a:endParaRPr lang="ru-RU" dirty="0"/>
          </a:p>
        </p:txBody>
      </p:sp>
      <p:sp>
        <p:nvSpPr>
          <p:cNvPr id="3" name="Объект 2"/>
          <p:cNvSpPr>
            <a:spLocks noGrp="1"/>
          </p:cNvSpPr>
          <p:nvPr>
            <p:ph idx="1"/>
          </p:nvPr>
        </p:nvSpPr>
        <p:spPr>
          <a:xfrm>
            <a:off x="838199" y="1253331"/>
            <a:ext cx="10515600" cy="4351338"/>
          </a:xfrm>
        </p:spPr>
        <p:txBody>
          <a:bodyPr/>
          <a:lstStyle/>
          <a:p>
            <a:pPr>
              <a:lnSpc>
                <a:spcPct val="150000"/>
              </a:lnSpc>
            </a:pPr>
            <a:r>
              <a:rPr lang="ru-RU" altLang="ru-RU" sz="2400" dirty="0">
                <a:latin typeface="Times New Roman" panose="02020603050405020304" pitchFamily="18" charset="0"/>
                <a:cs typeface="Times New Roman" panose="02020603050405020304" pitchFamily="18" charset="0"/>
              </a:rPr>
              <a:t>Различает </a:t>
            </a:r>
            <a:r>
              <a:rPr lang="ru-RU" altLang="ru-RU" sz="2400" dirty="0" smtClean="0">
                <a:latin typeface="Times New Roman" panose="02020603050405020304" pitchFamily="18" charset="0"/>
                <a:cs typeface="Times New Roman" panose="02020603050405020304" pitchFamily="18" charset="0"/>
              </a:rPr>
              <a:t>мелодии;</a:t>
            </a:r>
            <a:endParaRPr lang="ru-RU" altLang="ru-RU" sz="2400" dirty="0">
              <a:latin typeface="Times New Roman" panose="02020603050405020304" pitchFamily="18" charset="0"/>
              <a:cs typeface="Times New Roman" panose="02020603050405020304" pitchFamily="18" charset="0"/>
            </a:endParaRPr>
          </a:p>
          <a:p>
            <a:pPr>
              <a:lnSpc>
                <a:spcPct val="150000"/>
              </a:lnSpc>
            </a:pPr>
            <a:r>
              <a:rPr lang="ru-RU" altLang="ru-RU" sz="2400" dirty="0">
                <a:latin typeface="Times New Roman" panose="02020603050405020304" pitchFamily="18" charset="0"/>
                <a:cs typeface="Times New Roman" panose="02020603050405020304" pitchFamily="18" charset="0"/>
              </a:rPr>
              <a:t>Различает предметы по форме, может называть </a:t>
            </a:r>
            <a:r>
              <a:rPr lang="ru-RU" altLang="ru-RU" sz="2400" dirty="0" smtClean="0">
                <a:latin typeface="Times New Roman" panose="02020603050405020304" pitchFamily="18" charset="0"/>
                <a:cs typeface="Times New Roman" panose="02020603050405020304" pitchFamily="18" charset="0"/>
              </a:rPr>
              <a:t>их;</a:t>
            </a:r>
            <a:endParaRPr lang="ru-RU" altLang="ru-RU" sz="2400" dirty="0">
              <a:latin typeface="Times New Roman" panose="02020603050405020304" pitchFamily="18" charset="0"/>
              <a:cs typeface="Times New Roman" panose="02020603050405020304" pitchFamily="18" charset="0"/>
            </a:endParaRPr>
          </a:p>
          <a:p>
            <a:pPr>
              <a:lnSpc>
                <a:spcPct val="150000"/>
              </a:lnSpc>
            </a:pPr>
            <a:r>
              <a:rPr lang="ru-RU" altLang="ru-RU" sz="2400" dirty="0">
                <a:latin typeface="Times New Roman" panose="02020603050405020304" pitchFamily="18" charset="0"/>
                <a:cs typeface="Times New Roman" panose="02020603050405020304" pitchFamily="18" charset="0"/>
              </a:rPr>
              <a:t>Может </a:t>
            </a:r>
            <a:r>
              <a:rPr lang="ru-RU" altLang="ru-RU" sz="2400" dirty="0" smtClean="0">
                <a:latin typeface="Times New Roman" panose="02020603050405020304" pitchFamily="18" charset="0"/>
                <a:cs typeface="Times New Roman" panose="02020603050405020304" pitchFamily="18" charset="0"/>
              </a:rPr>
              <a:t>петь;</a:t>
            </a:r>
            <a:endParaRPr lang="ru-RU" altLang="ru-RU" sz="2400" dirty="0">
              <a:latin typeface="Times New Roman" panose="02020603050405020304" pitchFamily="18" charset="0"/>
              <a:cs typeface="Times New Roman" panose="02020603050405020304" pitchFamily="18" charset="0"/>
            </a:endParaRPr>
          </a:p>
          <a:p>
            <a:pPr>
              <a:lnSpc>
                <a:spcPct val="150000"/>
              </a:lnSpc>
            </a:pPr>
            <a:r>
              <a:rPr lang="ru-RU" altLang="ru-RU" sz="2400" dirty="0">
                <a:latin typeface="Times New Roman" panose="02020603050405020304" pitchFamily="18" charset="0"/>
                <a:cs typeface="Times New Roman" panose="02020603050405020304" pitchFamily="18" charset="0"/>
              </a:rPr>
              <a:t>Выполняет простые </a:t>
            </a:r>
            <a:r>
              <a:rPr lang="ru-RU" altLang="ru-RU" sz="2400" dirty="0" smtClean="0">
                <a:latin typeface="Times New Roman" panose="02020603050405020304" pitchFamily="18" charset="0"/>
                <a:cs typeface="Times New Roman" panose="02020603050405020304" pitchFamily="18" charset="0"/>
              </a:rPr>
              <a:t>инструкции.</a:t>
            </a:r>
            <a:endParaRPr lang="ru-RU" altLang="ru-RU" sz="2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866002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88440"/>
            <a:ext cx="12192000" cy="4369560"/>
          </a:xfrm>
          <a:prstGeom prst="rect">
            <a:avLst/>
          </a:prstGeom>
        </p:spPr>
      </p:pic>
      <p:sp>
        <p:nvSpPr>
          <p:cNvPr id="2" name="Заголовок 1"/>
          <p:cNvSpPr>
            <a:spLocks noGrp="1"/>
          </p:cNvSpPr>
          <p:nvPr>
            <p:ph type="title"/>
          </p:nvPr>
        </p:nvSpPr>
        <p:spPr>
          <a:xfrm>
            <a:off x="1555844" y="365126"/>
            <a:ext cx="9797955" cy="713048"/>
          </a:xfrm>
        </p:spPr>
        <p:txBody>
          <a:bodyPr/>
          <a:lstStyle/>
          <a:p>
            <a:pPr algn="ctr"/>
            <a:r>
              <a:rPr lang="ru-RU" altLang="ru-RU" dirty="0">
                <a:latin typeface="Segoe Print" panose="02000600000000000000" pitchFamily="2" charset="0"/>
              </a:rPr>
              <a:t>Речь</a:t>
            </a:r>
            <a:endParaRPr lang="ru-RU" dirty="0"/>
          </a:p>
        </p:txBody>
      </p:sp>
      <p:sp>
        <p:nvSpPr>
          <p:cNvPr id="3" name="Объект 2"/>
          <p:cNvSpPr>
            <a:spLocks noGrp="1"/>
          </p:cNvSpPr>
          <p:nvPr>
            <p:ph idx="1"/>
          </p:nvPr>
        </p:nvSpPr>
        <p:spPr>
          <a:xfrm>
            <a:off x="838200" y="1375249"/>
            <a:ext cx="10515600" cy="4351338"/>
          </a:xfrm>
        </p:spPr>
        <p:txBody>
          <a:bodyPr/>
          <a:lstStyle/>
          <a:p>
            <a:pPr>
              <a:buNone/>
            </a:pPr>
            <a:r>
              <a:rPr lang="ru-RU" altLang="ru-RU" sz="2400" dirty="0">
                <a:latin typeface="Times New Roman" panose="02020603050405020304" pitchFamily="18" charset="0"/>
                <a:cs typeface="Times New Roman" panose="02020603050405020304" pitchFamily="18" charset="0"/>
              </a:rPr>
              <a:t>Пик речевого развития. </a:t>
            </a:r>
          </a:p>
          <a:p>
            <a:r>
              <a:rPr lang="ru-RU" altLang="ru-RU" sz="2400" dirty="0">
                <a:latin typeface="Times New Roman" panose="02020603050405020304" pitchFamily="18" charset="0"/>
                <a:cs typeface="Times New Roman" panose="02020603050405020304" pitchFamily="18" charset="0"/>
              </a:rPr>
              <a:t>Начинает активно слушать, что происходит вокруг, анализирует </a:t>
            </a:r>
            <a:r>
              <a:rPr lang="ru-RU" altLang="ru-RU" sz="2400" dirty="0" smtClean="0">
                <a:latin typeface="Times New Roman" panose="02020603050405020304" pitchFamily="18" charset="0"/>
                <a:cs typeface="Times New Roman" panose="02020603050405020304" pitchFamily="18" charset="0"/>
              </a:rPr>
              <a:t>информацию;</a:t>
            </a:r>
            <a:endParaRPr lang="ru-RU" altLang="ru-RU" sz="2400" dirty="0">
              <a:latin typeface="Times New Roman" panose="02020603050405020304" pitchFamily="18" charset="0"/>
              <a:cs typeface="Times New Roman" panose="02020603050405020304" pitchFamily="18" charset="0"/>
            </a:endParaRPr>
          </a:p>
          <a:p>
            <a:r>
              <a:rPr lang="ru-RU" altLang="ru-RU" sz="2400" dirty="0">
                <a:latin typeface="Times New Roman" panose="02020603050405020304" pitchFamily="18" charset="0"/>
                <a:cs typeface="Times New Roman" panose="02020603050405020304" pitchFamily="18" charset="0"/>
              </a:rPr>
              <a:t>ВАЖНО! Предоставить возможность для пополнения активного и пассивного словаря.</a:t>
            </a:r>
          </a:p>
          <a:p>
            <a:endParaRPr lang="ru-RU" dirty="0"/>
          </a:p>
        </p:txBody>
      </p:sp>
    </p:spTree>
    <p:extLst>
      <p:ext uri="{BB962C8B-B14F-4D97-AF65-F5344CB8AC3E}">
        <p14:creationId xmlns:p14="http://schemas.microsoft.com/office/powerpoint/2010/main" val="13098939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88440"/>
            <a:ext cx="12192000" cy="4369560"/>
          </a:xfrm>
          <a:prstGeom prst="rect">
            <a:avLst/>
          </a:prstGeom>
        </p:spPr>
      </p:pic>
      <p:sp>
        <p:nvSpPr>
          <p:cNvPr id="2" name="Заголовок 1"/>
          <p:cNvSpPr>
            <a:spLocks noGrp="1"/>
          </p:cNvSpPr>
          <p:nvPr>
            <p:ph type="title"/>
          </p:nvPr>
        </p:nvSpPr>
        <p:spPr>
          <a:xfrm>
            <a:off x="1665026" y="365125"/>
            <a:ext cx="9688773" cy="644809"/>
          </a:xfrm>
        </p:spPr>
        <p:txBody>
          <a:bodyPr>
            <a:normAutofit fontScale="90000"/>
          </a:bodyPr>
          <a:lstStyle/>
          <a:p>
            <a:pPr algn="ctr"/>
            <a:r>
              <a:rPr lang="ru-RU" altLang="ru-RU" dirty="0">
                <a:latin typeface="Segoe Print" panose="02000600000000000000" pitchFamily="2" charset="0"/>
              </a:rPr>
              <a:t>Внимание и мышление</a:t>
            </a:r>
            <a:endParaRPr lang="ru-RU" dirty="0"/>
          </a:p>
        </p:txBody>
      </p:sp>
      <p:sp>
        <p:nvSpPr>
          <p:cNvPr id="3" name="Объект 2"/>
          <p:cNvSpPr>
            <a:spLocks noGrp="1"/>
          </p:cNvSpPr>
          <p:nvPr>
            <p:ph idx="1"/>
          </p:nvPr>
        </p:nvSpPr>
        <p:spPr>
          <a:xfrm>
            <a:off x="709684" y="1009934"/>
            <a:ext cx="11068334" cy="2729553"/>
          </a:xfrm>
        </p:spPr>
        <p:txBody>
          <a:bodyPr>
            <a:normAutofit/>
          </a:bodyPr>
          <a:lstStyle/>
          <a:p>
            <a:pPr>
              <a:buFontTx/>
              <a:buChar char="-"/>
              <a:defRPr/>
            </a:pPr>
            <a:r>
              <a:rPr lang="ru-RU" sz="2400" u="sng" dirty="0">
                <a:latin typeface="Times New Roman" panose="02020603050405020304" pitchFamily="18" charset="0"/>
                <a:cs typeface="Times New Roman" panose="02020603050405020304" pitchFamily="18" charset="0"/>
              </a:rPr>
              <a:t>Непроизвольны</a:t>
            </a:r>
          </a:p>
          <a:p>
            <a:pPr>
              <a:buFontTx/>
              <a:buChar char="-"/>
              <a:defRPr/>
            </a:pPr>
            <a:r>
              <a:rPr lang="ru-RU" sz="2400" dirty="0">
                <a:latin typeface="Times New Roman" panose="02020603050405020304" pitchFamily="18" charset="0"/>
                <a:cs typeface="Times New Roman" panose="02020603050405020304" pitchFamily="18" charset="0"/>
              </a:rPr>
              <a:t>Чтобы ребенок усвоил информацию, нужно чтобы:</a:t>
            </a:r>
          </a:p>
          <a:p>
            <a:r>
              <a:rPr lang="ru-RU" sz="2400" dirty="0" smtClean="0">
                <a:latin typeface="Times New Roman" panose="02020603050405020304" pitchFamily="18" charset="0"/>
                <a:cs typeface="Times New Roman" panose="02020603050405020304" pitchFamily="18" charset="0"/>
              </a:rPr>
              <a:t>1. доверял источнику;</a:t>
            </a:r>
          </a:p>
          <a:p>
            <a:r>
              <a:rPr lang="ru-RU" sz="2400" dirty="0" smtClean="0">
                <a:latin typeface="Times New Roman" panose="02020603050405020304" pitchFamily="18" charset="0"/>
                <a:cs typeface="Times New Roman" panose="02020603050405020304" pitchFamily="18" charset="0"/>
              </a:rPr>
              <a:t>2 информация эмоционально привлекла.</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7822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TotalTime>
  <Words>361</Words>
  <Application>Microsoft Office PowerPoint</Application>
  <PresentationFormat>Широкоэкранный</PresentationFormat>
  <Paragraphs>72</Paragraphs>
  <Slides>16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16</vt:i4>
      </vt:variant>
    </vt:vector>
  </HeadingPairs>
  <TitlesOfParts>
    <vt:vector size="23" baseType="lpstr">
      <vt:lpstr>Batang</vt:lpstr>
      <vt:lpstr>Arial</vt:lpstr>
      <vt:lpstr>Calibri</vt:lpstr>
      <vt:lpstr>Calibri Light</vt:lpstr>
      <vt:lpstr>Segoe Print</vt:lpstr>
      <vt:lpstr>Times New Roman</vt:lpstr>
      <vt:lpstr>Тема Office</vt:lpstr>
      <vt:lpstr>«Мой малыш идёт в детский сад»</vt:lpstr>
      <vt:lpstr>Цель: психологическое просвещение родителей </vt:lpstr>
      <vt:lpstr>Здравствуйте уважаемые родители!   Данная презентация  - это альтернатива родительского собрания, созданная для того, чтобы  родители  понимали  как проходит процесс адаптации ребенка к условиям детского сада.   И начнем мы с вами с того, что немного окунемся в возрастные особенности ребенка раннего возраста.</vt:lpstr>
      <vt:lpstr> С   года до трех  лет ребёнок осваивает материальный мир, он осваивать мир своего тела, то есть как можно телом управлять (залезть, прыгнуть), осваивает еду, туалет, осваивает предметы. Ребёнку нужно пройти большой путь и научить всему тому, что мы с вами делаем, даже не осознавая это (сесть поесть, сложить вещи и др.). Для ребёнка этого возраста - это целая задача, огромная, сложная состоящая из множества этапов, что-то может получатся, что-то нет. Ребёнок с 1 до 3 постоянно непрерывно учится, у него огромные возможности преодолевать неудачи.   У детей данного возраста уникальная возможность разочаровываться и снова начинать делать, пока не получится. И здесь есть такая интересная роль привязанности к родителям, привязанности которая служит аккумулятором, чтобы прийти с разочарованием и подзарядиться силами для новых свершений, поэтому ребенок может не сидеть целыми днями на руках у родителей, но периодически, много раз за день с ним что-то происходит, и в этот момент ему нужен взрослый, для того чтобы помог пережить эти разочарования, и снова перейти к активным действиям. Ребёнок может долго играть сам, при условии если взрослый рядом.</vt:lpstr>
      <vt:lpstr>Телесные навыки</vt:lpstr>
      <vt:lpstr>Психические процессы</vt:lpstr>
      <vt:lpstr>Зрительные и слуховые ориентировки</vt:lpstr>
      <vt:lpstr>Речь</vt:lpstr>
      <vt:lpstr>Внимание и мышление</vt:lpstr>
      <vt:lpstr>Социальные контакты</vt:lpstr>
      <vt:lpstr>Саморегуляция</vt:lpstr>
      <vt:lpstr> </vt:lpstr>
      <vt:lpstr>Естественная реакция на резкую смену привычных условий – СТРЕСС, следствием, которого может быть</vt:lpstr>
      <vt:lpstr>Трудности адаптации возникают:</vt:lpstr>
      <vt:lpstr>Факторы успешной адаптации</vt:lpstr>
      <vt:lpstr>Как помочь ребенку в период адаптации к детскому саду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«Мой малыш идёт в детский сад»</dc:title>
  <dc:creator>Win 7</dc:creator>
  <cp:lastModifiedBy>Win 7</cp:lastModifiedBy>
  <cp:revision>16</cp:revision>
  <dcterms:created xsi:type="dcterms:W3CDTF">2020-09-08T02:13:45Z</dcterms:created>
  <dcterms:modified xsi:type="dcterms:W3CDTF">2020-09-17T05:03:41Z</dcterms:modified>
</cp:coreProperties>
</file>